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Waiting for the Sunrise"/>
      <p:regular r:id="rId16"/>
    </p:embeddedFont>
    <p:embeddedFont>
      <p:font typeface="Amatic SC"/>
      <p:regular r:id="rId17"/>
      <p:bold r:id="rId18"/>
    </p:embeddedFont>
    <p:embeddedFont>
      <p:font typeface="Permanent Marker"/>
      <p:regular r:id="rId19"/>
    </p:embeddedFont>
    <p:embeddedFont>
      <p:font typeface="Helvetica Neue"/>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regular.fntdata"/><Relationship Id="rId11" Type="http://schemas.openxmlformats.org/officeDocument/2006/relationships/slide" Target="slides/slide6.xml"/><Relationship Id="rId22" Type="http://schemas.openxmlformats.org/officeDocument/2006/relationships/font" Target="fonts/HelveticaNeue-italic.fntdata"/><Relationship Id="rId10" Type="http://schemas.openxmlformats.org/officeDocument/2006/relationships/slide" Target="slides/slide5.xml"/><Relationship Id="rId21"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maticSC-regular.fntdata"/><Relationship Id="rId16" Type="http://schemas.openxmlformats.org/officeDocument/2006/relationships/font" Target="fonts/WaitingfortheSunrise-regular.fntdata"/><Relationship Id="rId5" Type="http://schemas.openxmlformats.org/officeDocument/2006/relationships/notesMaster" Target="notesMasters/notesMaster1.xml"/><Relationship Id="rId19" Type="http://schemas.openxmlformats.org/officeDocument/2006/relationships/font" Target="fonts/PermanentMarker-regular.fntdata"/><Relationship Id="rId6" Type="http://schemas.openxmlformats.org/officeDocument/2006/relationships/slide" Target="slides/slide1.xml"/><Relationship Id="rId18" Type="http://schemas.openxmlformats.org/officeDocument/2006/relationships/font" Target="fonts/AmaticSC-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Unidad_de_medida" TargetMode="External"/><Relationship Id="rId3" Type="http://schemas.openxmlformats.org/officeDocument/2006/relationships/hyperlink" Target="https://es.wikipedia.org/wiki/Concentraci%C3%B3n" TargetMode="External"/><Relationship Id="rId4" Type="http://schemas.openxmlformats.org/officeDocument/2006/relationships/hyperlink" Target="https://es.wikipedia.org/wiki/Mill%C3%B3n"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d94edad72_1_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Google Shape;52;g3d94edad7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400" u="sng">
                <a:solidFill>
                  <a:srgbClr val="333333"/>
                </a:solidFill>
                <a:highlight>
                  <a:srgbClr val="FFFF00"/>
                </a:highlight>
                <a:latin typeface="Helvetica Neue"/>
                <a:ea typeface="Helvetica Neue"/>
                <a:cs typeface="Helvetica Neue"/>
                <a:sym typeface="Helvetica Neue"/>
              </a:rPr>
              <a:t>dióxido de carbono promedio mensual medido en el Observatorio Mauna Loa, Hawai.</a:t>
            </a:r>
            <a:endParaRPr b="1" sz="1400" u="sng">
              <a:solidFill>
                <a:srgbClr val="333333"/>
              </a:solidFill>
              <a:highlight>
                <a:srgbClr val="FFFF00"/>
              </a:highlight>
              <a:latin typeface="Helvetica Neue"/>
              <a:ea typeface="Helvetica Neue"/>
              <a:cs typeface="Helvetica Neue"/>
              <a:sym typeface="Helvetica Neue"/>
            </a:endParaRPr>
          </a:p>
          <a:p>
            <a:pPr indent="0" lvl="0" marL="0" rtl="0">
              <a:spcBef>
                <a:spcPts val="0"/>
              </a:spcBef>
              <a:spcAft>
                <a:spcPts val="0"/>
              </a:spcAft>
              <a:buNone/>
            </a:pPr>
            <a:r>
              <a:rPr b="1" lang="es" sz="1050">
                <a:solidFill>
                  <a:srgbClr val="333333"/>
                </a:solidFill>
                <a:highlight>
                  <a:srgbClr val="FFFFFF"/>
                </a:highlight>
                <a:latin typeface="Helvetica Neue"/>
                <a:ea typeface="Helvetica Neue"/>
                <a:cs typeface="Helvetica Neue"/>
                <a:sym typeface="Helvetica Neue"/>
              </a:rPr>
              <a:t>- Mauna Loa se formó cuando la placa tectónica del Pacífico pasó encima del punto caliente de Hawái</a:t>
            </a:r>
            <a:endParaRPr b="1" sz="1050">
              <a:solidFill>
                <a:srgbClr val="333333"/>
              </a:solidFill>
              <a:highlight>
                <a:srgbClr val="FFFFFF"/>
              </a:highlight>
              <a:latin typeface="Helvetica Neue"/>
              <a:ea typeface="Helvetica Neue"/>
              <a:cs typeface="Helvetica Neue"/>
              <a:sym typeface="Helvetica Neue"/>
            </a:endParaRPr>
          </a:p>
          <a:p>
            <a:pPr indent="0" lvl="0" marL="0">
              <a:spcBef>
                <a:spcPts val="0"/>
              </a:spcBef>
              <a:spcAft>
                <a:spcPts val="0"/>
              </a:spcAft>
              <a:buNone/>
            </a:pPr>
            <a:r>
              <a:rPr b="1" lang="es" sz="1050">
                <a:solidFill>
                  <a:srgbClr val="333333"/>
                </a:solidFill>
                <a:highlight>
                  <a:srgbClr val="FFFFFF"/>
                </a:highlight>
                <a:latin typeface="Helvetica Neue"/>
                <a:ea typeface="Helvetica Neue"/>
                <a:cs typeface="Helvetica Neue"/>
                <a:sym typeface="Helvetica Neue"/>
              </a:rPr>
              <a:t>- E</a:t>
            </a:r>
            <a:r>
              <a:rPr b="1" lang="es" sz="1050">
                <a:solidFill>
                  <a:srgbClr val="333333"/>
                </a:solidFill>
                <a:highlight>
                  <a:srgbClr val="FFFFFF"/>
                </a:highlight>
                <a:latin typeface="Helvetica Neue"/>
                <a:ea typeface="Helvetica Neue"/>
                <a:cs typeface="Helvetica Neue"/>
                <a:sym typeface="Helvetica Neue"/>
              </a:rPr>
              <a:t>s uno de los 5 volcanes</a:t>
            </a:r>
            <a:r>
              <a:rPr lang="es" sz="1050">
                <a:solidFill>
                  <a:srgbClr val="333333"/>
                </a:solidFill>
                <a:highlight>
                  <a:srgbClr val="FFFFFF"/>
                </a:highlight>
                <a:latin typeface="Helvetica Neue"/>
                <a:ea typeface="Helvetica Neue"/>
                <a:cs typeface="Helvetica Neue"/>
                <a:sym typeface="Helvetica Neue"/>
              </a:rPr>
              <a:t> que forman la isla de hawai, y es considerado el </a:t>
            </a:r>
            <a:r>
              <a:rPr b="1" lang="es" sz="1050">
                <a:solidFill>
                  <a:srgbClr val="333333"/>
                </a:solidFill>
                <a:highlight>
                  <a:srgbClr val="FFFFFF"/>
                </a:highlight>
                <a:latin typeface="Helvetica Neue"/>
                <a:ea typeface="Helvetica Neue"/>
                <a:cs typeface="Helvetica Neue"/>
                <a:sym typeface="Helvetica Neue"/>
              </a:rPr>
              <a:t>volcán más grande de la Tierra en términos de volumen y superficie.</a:t>
            </a:r>
            <a:r>
              <a:rPr lang="es" sz="1050">
                <a:solidFill>
                  <a:srgbClr val="333333"/>
                </a:solidFill>
                <a:highlight>
                  <a:srgbClr val="FFFFFF"/>
                </a:highlight>
                <a:latin typeface="Helvetica Neue"/>
                <a:ea typeface="Helvetica Neue"/>
                <a:cs typeface="Helvetica Neue"/>
                <a:sym typeface="Helvetica Neue"/>
              </a:rPr>
              <a:t> Y cubre</a:t>
            </a:r>
            <a:r>
              <a:rPr b="1" lang="es" sz="1050">
                <a:solidFill>
                  <a:srgbClr val="333333"/>
                </a:solidFill>
                <a:highlight>
                  <a:srgbClr val="FFFFFF"/>
                </a:highlight>
                <a:latin typeface="Helvetica Neue"/>
                <a:ea typeface="Helvetica Neue"/>
                <a:cs typeface="Helvetica Neue"/>
                <a:sym typeface="Helvetica Neue"/>
              </a:rPr>
              <a:t> más de la mitad de la superficie</a:t>
            </a:r>
            <a:r>
              <a:rPr lang="es" sz="1050">
                <a:solidFill>
                  <a:srgbClr val="333333"/>
                </a:solidFill>
                <a:highlight>
                  <a:srgbClr val="FFFFFF"/>
                </a:highlight>
                <a:latin typeface="Helvetica Neue"/>
                <a:ea typeface="Helvetica Neue"/>
                <a:cs typeface="Helvetica Neue"/>
                <a:sym typeface="Helvetica Neue"/>
              </a:rPr>
              <a:t> de la isla de Hawaiʻi</a:t>
            </a:r>
            <a:endParaRPr sz="1050">
              <a:solidFill>
                <a:srgbClr val="333333"/>
              </a:solidFill>
              <a:highlight>
                <a:srgbClr val="FFFFFF"/>
              </a:highlight>
              <a:latin typeface="Helvetica Neue"/>
              <a:ea typeface="Helvetica Neue"/>
              <a:cs typeface="Helvetica Neue"/>
              <a:sym typeface="Helvetica Neue"/>
            </a:endParaRPr>
          </a:p>
          <a:p>
            <a:pPr indent="0" lvl="0" marL="0">
              <a:spcBef>
                <a:spcPts val="0"/>
              </a:spcBef>
              <a:spcAft>
                <a:spcPts val="0"/>
              </a:spcAft>
              <a:buNone/>
            </a:pPr>
            <a:r>
              <a:rPr lang="es" sz="1050">
                <a:solidFill>
                  <a:srgbClr val="333333"/>
                </a:solidFill>
                <a:highlight>
                  <a:srgbClr val="FFFFFF"/>
                </a:highlight>
                <a:latin typeface="Helvetica Neue"/>
                <a:ea typeface="Helvetica Neue"/>
                <a:cs typeface="Helvetica Neue"/>
                <a:sym typeface="Helvetica Neue"/>
              </a:rPr>
              <a:t>- </a:t>
            </a:r>
            <a:r>
              <a:rPr b="1" lang="es" sz="1050">
                <a:solidFill>
                  <a:srgbClr val="333333"/>
                </a:solidFill>
                <a:highlight>
                  <a:srgbClr val="FFFFFF"/>
                </a:highlight>
                <a:latin typeface="Helvetica Neue"/>
                <a:ea typeface="Helvetica Neue"/>
                <a:cs typeface="Helvetica Neue"/>
                <a:sym typeface="Helvetica Neue"/>
              </a:rPr>
              <a:t>Actualmente se encuentra en el “punto caliente de Hawai”</a:t>
            </a:r>
            <a:r>
              <a:rPr lang="es" sz="1050">
                <a:solidFill>
                  <a:srgbClr val="333333"/>
                </a:solidFill>
                <a:highlight>
                  <a:srgbClr val="FFFFFF"/>
                </a:highlight>
                <a:latin typeface="Helvetica Neue"/>
                <a:ea typeface="Helvetica Neue"/>
                <a:cs typeface="Helvetica Neue"/>
                <a:sym typeface="Helvetica Neue"/>
              </a:rPr>
              <a:t>, pero se estima que la </a:t>
            </a:r>
            <a:r>
              <a:rPr b="1" lang="es" sz="1050">
                <a:solidFill>
                  <a:srgbClr val="333333"/>
                </a:solidFill>
                <a:highlight>
                  <a:srgbClr val="FFFFFF"/>
                </a:highlight>
                <a:latin typeface="Helvetica Neue"/>
                <a:ea typeface="Helvetica Neue"/>
                <a:cs typeface="Helvetica Neue"/>
                <a:sym typeface="Helvetica Neue"/>
              </a:rPr>
              <a:t>lenta deriva de la placa del Pacífico</a:t>
            </a:r>
            <a:r>
              <a:rPr lang="es" sz="1050">
                <a:solidFill>
                  <a:srgbClr val="333333"/>
                </a:solidFill>
                <a:highlight>
                  <a:srgbClr val="FFFFFF"/>
                </a:highlight>
                <a:latin typeface="Helvetica Neue"/>
                <a:ea typeface="Helvetica Neue"/>
                <a:cs typeface="Helvetica Neue"/>
                <a:sym typeface="Helvetica Neue"/>
              </a:rPr>
              <a:t> llevará al volcán fuera de este punto dentro de 500 000 a 1 millón de años,  y el volcán se extinguirá.</a:t>
            </a:r>
            <a:endParaRPr sz="1050">
              <a:solidFill>
                <a:srgbClr val="333333"/>
              </a:solidFill>
              <a:highlight>
                <a:srgbClr val="FFFFFF"/>
              </a:highlight>
              <a:latin typeface="Helvetica Neue"/>
              <a:ea typeface="Helvetica Neue"/>
              <a:cs typeface="Helvetica Neue"/>
              <a:sym typeface="Helvetica Neue"/>
            </a:endParaRPr>
          </a:p>
          <a:p>
            <a:pPr indent="0" lvl="0" marL="0">
              <a:spcBef>
                <a:spcPts val="0"/>
              </a:spcBef>
              <a:spcAft>
                <a:spcPts val="0"/>
              </a:spcAft>
              <a:buNone/>
            </a:pPr>
            <a:r>
              <a:rPr lang="es" sz="1050">
                <a:solidFill>
                  <a:srgbClr val="333333"/>
                </a:solidFill>
                <a:highlight>
                  <a:srgbClr val="FFFFFF"/>
                </a:highlight>
                <a:latin typeface="Helvetica Neue"/>
                <a:ea typeface="Helvetica Neue"/>
                <a:cs typeface="Helvetica Neue"/>
                <a:sym typeface="Helvetica Neue"/>
              </a:rPr>
              <a:t>- Por el riesgo que representa para los centros poblados de la isla, </a:t>
            </a:r>
            <a:r>
              <a:rPr b="1" lang="es" sz="1050">
                <a:solidFill>
                  <a:srgbClr val="333333"/>
                </a:solidFill>
                <a:highlight>
                  <a:srgbClr val="FFFFFF"/>
                </a:highlight>
                <a:latin typeface="Helvetica Neue"/>
                <a:ea typeface="Helvetica Neue"/>
                <a:cs typeface="Helvetica Neue"/>
                <a:sym typeface="Helvetica Neue"/>
              </a:rPr>
              <a:t>Mauna Loa ha sido incluido en el programa de Volcanes de la Década</a:t>
            </a:r>
            <a:r>
              <a:rPr lang="es" sz="1050">
                <a:solidFill>
                  <a:srgbClr val="333333"/>
                </a:solidFill>
                <a:highlight>
                  <a:srgbClr val="FFFFFF"/>
                </a:highlight>
                <a:latin typeface="Helvetica Neue"/>
                <a:ea typeface="Helvetica Neue"/>
                <a:cs typeface="Helvetica Neue"/>
                <a:sym typeface="Helvetica Neue"/>
              </a:rPr>
              <a:t>, que promueve el estudio de los volcanes más peligrosos del mundo.</a:t>
            </a:r>
            <a:endParaRPr sz="1050">
              <a:solidFill>
                <a:srgbClr val="333333"/>
              </a:solidFill>
              <a:highlight>
                <a:srgbClr val="FFFFFF"/>
              </a:highlight>
              <a:latin typeface="Helvetica Neue"/>
              <a:ea typeface="Helvetica Neue"/>
              <a:cs typeface="Helvetica Neue"/>
              <a:sym typeface="Helvetica Neue"/>
            </a:endParaRPr>
          </a:p>
          <a:p>
            <a:pPr indent="0" lvl="0" marL="0">
              <a:spcBef>
                <a:spcPts val="0"/>
              </a:spcBef>
              <a:spcAft>
                <a:spcPts val="0"/>
              </a:spcAft>
              <a:buNone/>
            </a:pPr>
            <a:r>
              <a:rPr lang="es" sz="1050">
                <a:solidFill>
                  <a:srgbClr val="333333"/>
                </a:solidFill>
                <a:highlight>
                  <a:srgbClr val="FFFFFF"/>
                </a:highlight>
                <a:latin typeface="Helvetica Neue"/>
                <a:ea typeface="Helvetica Neue"/>
                <a:cs typeface="Helvetica Neue"/>
                <a:sym typeface="Helvetica Neue"/>
              </a:rPr>
              <a:t>- Última erupción 1984, sin </a:t>
            </a:r>
            <a:r>
              <a:rPr lang="es" sz="1050">
                <a:solidFill>
                  <a:srgbClr val="333333"/>
                </a:solidFill>
                <a:highlight>
                  <a:srgbClr val="FFFFFF"/>
                </a:highlight>
                <a:latin typeface="Helvetica Neue"/>
                <a:ea typeface="Helvetica Neue"/>
                <a:cs typeface="Helvetica Neue"/>
                <a:sym typeface="Helvetica Neue"/>
              </a:rPr>
              <a:t>víctimas</a:t>
            </a:r>
            <a:r>
              <a:rPr lang="es" sz="1050">
                <a:solidFill>
                  <a:srgbClr val="333333"/>
                </a:solidFill>
                <a:highlight>
                  <a:srgbClr val="FFFFFF"/>
                </a:highlight>
                <a:latin typeface="Helvetica Neue"/>
                <a:ea typeface="Helvetica Neue"/>
                <a:cs typeface="Helvetica Neue"/>
                <a:sym typeface="Helvetica Neue"/>
              </a:rPr>
              <a:t> fatales. </a:t>
            </a:r>
            <a:r>
              <a:rPr b="1" lang="es" sz="1050">
                <a:solidFill>
                  <a:srgbClr val="333333"/>
                </a:solidFill>
                <a:highlight>
                  <a:srgbClr val="FFFFFF"/>
                </a:highlight>
                <a:latin typeface="Helvetica Neue"/>
                <a:ea typeface="Helvetica Neue"/>
                <a:cs typeface="Helvetica Neue"/>
                <a:sym typeface="Helvetica Neue"/>
              </a:rPr>
              <a:t>erupción de los años 20 y 50 destruyó aldeas</a:t>
            </a:r>
            <a:r>
              <a:rPr lang="es" sz="1050">
                <a:solidFill>
                  <a:srgbClr val="333333"/>
                </a:solidFill>
                <a:highlight>
                  <a:srgbClr val="FFFFFF"/>
                </a:highlight>
                <a:latin typeface="Helvetica Neue"/>
                <a:ea typeface="Helvetica Neue"/>
                <a:cs typeface="Helvetica Neue"/>
                <a:sym typeface="Helvetica Neue"/>
              </a:rPr>
              <a:t>.</a:t>
            </a:r>
            <a:endParaRPr sz="1050">
              <a:solidFill>
                <a:srgbClr val="333333"/>
              </a:solidFill>
              <a:highlight>
                <a:srgbClr val="FFFFFF"/>
              </a:highlight>
              <a:latin typeface="Helvetica Neue"/>
              <a:ea typeface="Helvetica Neue"/>
              <a:cs typeface="Helvetica Neue"/>
              <a:sym typeface="Helvetica Neue"/>
            </a:endParaRPr>
          </a:p>
          <a:p>
            <a:pPr indent="0" lvl="0" marL="0">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a:p>
            <a:pPr indent="0" lvl="0" marL="0" rtl="0">
              <a:spcBef>
                <a:spcPts val="0"/>
              </a:spcBef>
              <a:spcAft>
                <a:spcPts val="0"/>
              </a:spcAft>
              <a:buNone/>
            </a:pPr>
            <a:r>
              <a:t/>
            </a:r>
            <a:endParaRPr sz="105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d94edad72_1_1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Google Shape;141;g3d94edad72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200">
                <a:latin typeface="Calibri"/>
                <a:ea typeface="Calibri"/>
                <a:cs typeface="Calibri"/>
                <a:sym typeface="Calibri"/>
              </a:rPr>
              <a:t>Resultados testing - </a:t>
            </a:r>
            <a:r>
              <a:rPr lang="es" sz="1200">
                <a:solidFill>
                  <a:schemeClr val="dk1"/>
                </a:solidFill>
                <a:latin typeface="Calibri"/>
                <a:ea typeface="Calibri"/>
                <a:cs typeface="Calibri"/>
                <a:sym typeface="Calibri"/>
              </a:rPr>
              <a:t>Modelo AAR+HSVD:</a:t>
            </a:r>
            <a:endParaRPr sz="1200">
              <a:solidFill>
                <a:schemeClr val="dk1"/>
              </a:solidFill>
              <a:latin typeface="Calibri"/>
              <a:ea typeface="Calibri"/>
              <a:cs typeface="Calibri"/>
              <a:sym typeface="Calibri"/>
            </a:endParaRPr>
          </a:p>
          <a:p>
            <a:pPr indent="-304800" lvl="0" marL="457200" rtl="0">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mNSE</a:t>
            </a:r>
            <a:endParaRPr sz="1200">
              <a:solidFill>
                <a:schemeClr val="dk1"/>
              </a:solidFill>
              <a:latin typeface="Calibri"/>
              <a:ea typeface="Calibri"/>
              <a:cs typeface="Calibri"/>
              <a:sym typeface="Calibri"/>
            </a:endParaRPr>
          </a:p>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3cead958e1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Google Shape;60;g3cead958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a:spcBef>
                <a:spcPts val="0"/>
              </a:spcBef>
              <a:spcAft>
                <a:spcPts val="0"/>
              </a:spcAft>
              <a:buClr>
                <a:schemeClr val="dk1"/>
              </a:buClr>
              <a:buSzPts val="1100"/>
              <a:buFont typeface="Arial"/>
              <a:buNone/>
            </a:pPr>
            <a:r>
              <a:t/>
            </a:r>
            <a:endParaRPr sz="1050">
              <a:solidFill>
                <a:srgbClr val="333333"/>
              </a:solidFill>
              <a:highlight>
                <a:srgbClr val="FFFFFF"/>
              </a:highlight>
              <a:latin typeface="Helvetica Neue"/>
              <a:ea typeface="Helvetica Neue"/>
              <a:cs typeface="Helvetica Neue"/>
              <a:sym typeface="Helvetica Neue"/>
            </a:endParaRPr>
          </a:p>
          <a:p>
            <a:pPr indent="0" lvl="0" marL="0">
              <a:spcBef>
                <a:spcPts val="0"/>
              </a:spcBef>
              <a:spcAft>
                <a:spcPts val="0"/>
              </a:spcAft>
              <a:buClr>
                <a:schemeClr val="dk1"/>
              </a:buClr>
              <a:buSzPts val="1100"/>
              <a:buFont typeface="Arial"/>
              <a:buNone/>
            </a:pPr>
            <a:r>
              <a:rPr lang="es">
                <a:solidFill>
                  <a:schemeClr val="dk1"/>
                </a:solidFill>
              </a:rPr>
              <a:t>¿Por qué escogimos esta serie?</a:t>
            </a:r>
            <a:endParaRPr>
              <a:solidFill>
                <a:schemeClr val="dk1"/>
              </a:solidFill>
            </a:endParaRPr>
          </a:p>
          <a:p>
            <a:pPr indent="0" lvl="0" marL="0">
              <a:spcBef>
                <a:spcPts val="0"/>
              </a:spcBef>
              <a:spcAft>
                <a:spcPts val="0"/>
              </a:spcAft>
              <a:buNone/>
            </a:pPr>
            <a:r>
              <a:rPr lang="es">
                <a:highlight>
                  <a:srgbClr val="FFFF00"/>
                </a:highlight>
                <a:latin typeface="Calibri"/>
                <a:ea typeface="Calibri"/>
                <a:cs typeface="Calibri"/>
                <a:sym typeface="Calibri"/>
              </a:rPr>
              <a:t>¿Qué tiene de interesante?</a:t>
            </a:r>
            <a:endParaRPr>
              <a:highlight>
                <a:srgbClr val="FFFF00"/>
              </a:highlight>
              <a:latin typeface="Calibri"/>
              <a:ea typeface="Calibri"/>
              <a:cs typeface="Calibri"/>
              <a:sym typeface="Calibri"/>
            </a:endParaRPr>
          </a:p>
          <a:p>
            <a:pPr indent="0" lvl="0" marL="0" rtl="0">
              <a:spcBef>
                <a:spcPts val="0"/>
              </a:spcBef>
              <a:spcAft>
                <a:spcPts val="0"/>
              </a:spcAft>
              <a:buClr>
                <a:schemeClr val="dk1"/>
              </a:buClr>
              <a:buSzPts val="1100"/>
              <a:buFont typeface="Arial"/>
              <a:buNone/>
            </a:pPr>
            <a:r>
              <a:rPr lang="es">
                <a:highlight>
                  <a:srgbClr val="FFFF00"/>
                </a:highlight>
                <a:latin typeface="Calibri"/>
                <a:ea typeface="Calibri"/>
                <a:cs typeface="Calibri"/>
                <a:sym typeface="Calibri"/>
              </a:rPr>
              <a:t>Por su ubicación, se convirtió en un </a:t>
            </a:r>
            <a:r>
              <a:rPr b="1" lang="es">
                <a:highlight>
                  <a:srgbClr val="FFFF00"/>
                </a:highlight>
                <a:latin typeface="Calibri"/>
                <a:ea typeface="Calibri"/>
                <a:cs typeface="Calibri"/>
                <a:sym typeface="Calibri"/>
              </a:rPr>
              <a:t>lugar importante </a:t>
            </a:r>
            <a:r>
              <a:rPr lang="es">
                <a:highlight>
                  <a:srgbClr val="FFFF00"/>
                </a:highlight>
                <a:latin typeface="Calibri"/>
                <a:ea typeface="Calibri"/>
                <a:cs typeface="Calibri"/>
                <a:sym typeface="Calibri"/>
              </a:rPr>
              <a:t>para la vigilancia atmosférica realizada por la Vigilancia de la Atmósfera Global (Organización Meteorológica Mundial), y para otras observaciones científicas</a:t>
            </a:r>
            <a:endParaRPr>
              <a:highlight>
                <a:srgbClr val="FFFF00"/>
              </a:highlight>
              <a:latin typeface="Calibri"/>
              <a:ea typeface="Calibri"/>
              <a:cs typeface="Calibri"/>
              <a:sym typeface="Calibri"/>
            </a:endParaRPr>
          </a:p>
          <a:p>
            <a:pPr indent="0" lvl="0" marL="0">
              <a:spcBef>
                <a:spcPts val="0"/>
              </a:spcBef>
              <a:spcAft>
                <a:spcPts val="0"/>
              </a:spcAft>
              <a:buNone/>
            </a:pPr>
            <a:r>
              <a:rPr lang="es">
                <a:solidFill>
                  <a:schemeClr val="dk1"/>
                </a:solidFill>
                <a:highlight>
                  <a:srgbClr val="E06666"/>
                </a:highlight>
              </a:rPr>
              <a:t>¿Cuál es su nivel de impacto?</a:t>
            </a:r>
            <a:endParaRPr>
              <a:solidFill>
                <a:schemeClr val="dk1"/>
              </a:solidFill>
              <a:highlight>
                <a:srgbClr val="E06666"/>
              </a:highlight>
            </a:endParaRPr>
          </a:p>
          <a:p>
            <a:pPr indent="0" lvl="0" marL="0">
              <a:spcBef>
                <a:spcPts val="0"/>
              </a:spcBef>
              <a:spcAft>
                <a:spcPts val="0"/>
              </a:spcAft>
              <a:buNone/>
            </a:pPr>
            <a:r>
              <a:rPr lang="es">
                <a:solidFill>
                  <a:schemeClr val="dk1"/>
                </a:solidFill>
                <a:highlight>
                  <a:srgbClr val="E06666"/>
                </a:highlight>
              </a:rPr>
              <a:t>Los vientos alisios soplan de este a oeste a través a lo largo de las islas de Hawái, y la presencia de Mauna Loa afecta fuertemente el clima local.</a:t>
            </a:r>
            <a:endParaRPr>
              <a:solidFill>
                <a:schemeClr val="dk1"/>
              </a:solidFill>
              <a:highlight>
                <a:srgbClr val="E06666"/>
              </a:highlight>
            </a:endParaRPr>
          </a:p>
          <a:p>
            <a:pPr indent="0" lvl="0" marL="0">
              <a:spcBef>
                <a:spcPts val="0"/>
              </a:spcBef>
              <a:spcAft>
                <a:spcPts val="0"/>
              </a:spcAft>
              <a:buClr>
                <a:schemeClr val="dk1"/>
              </a:buClr>
              <a:buSzPts val="1100"/>
              <a:buFont typeface="Arial"/>
              <a:buNone/>
            </a:pPr>
            <a:r>
              <a:rPr lang="es">
                <a:solidFill>
                  <a:schemeClr val="dk1"/>
                </a:solidFill>
                <a:highlight>
                  <a:srgbClr val="E06666"/>
                </a:highlight>
              </a:rPr>
              <a:t>Por el riesgo que representa para los centros poblados de la isla, Mauna Loa ha sido incluido en el programa de Volcanes de la Década, que promueve el estudio de los volcanes más peligrosos del mundo.</a:t>
            </a:r>
            <a:br>
              <a:rPr lang="es">
                <a:solidFill>
                  <a:schemeClr val="dk1"/>
                </a:solidFill>
                <a:highlight>
                  <a:srgbClr val="E06666"/>
                </a:highlight>
              </a:rPr>
            </a:br>
            <a:endParaRPr>
              <a:solidFill>
                <a:schemeClr val="dk1"/>
              </a:solidFill>
              <a:highlight>
                <a:srgbClr val="E06666"/>
              </a:highlight>
            </a:endParaRPr>
          </a:p>
          <a:p>
            <a:pPr indent="0" lvl="0" marL="0">
              <a:spcBef>
                <a:spcPts val="0"/>
              </a:spcBef>
              <a:spcAft>
                <a:spcPts val="0"/>
              </a:spcAft>
              <a:buNone/>
            </a:pPr>
            <a:r>
              <a:rPr lang="es">
                <a:solidFill>
                  <a:schemeClr val="dk1"/>
                </a:solidFill>
                <a:highlight>
                  <a:srgbClr val="C27BA0"/>
                </a:highlight>
              </a:rPr>
              <a:t>¿Quienes son los usuarios que están interesados en dichos datos?</a:t>
            </a:r>
            <a:endParaRPr>
              <a:solidFill>
                <a:schemeClr val="dk1"/>
              </a:solidFill>
              <a:highlight>
                <a:srgbClr val="C27BA0"/>
              </a:highlight>
            </a:endParaRPr>
          </a:p>
          <a:p>
            <a:pPr indent="0" lvl="0" marL="0">
              <a:spcBef>
                <a:spcPts val="0"/>
              </a:spcBef>
              <a:spcAft>
                <a:spcPts val="0"/>
              </a:spcAft>
              <a:buClr>
                <a:schemeClr val="dk1"/>
              </a:buClr>
              <a:buSzPts val="1100"/>
              <a:buFont typeface="Arial"/>
              <a:buNone/>
            </a:pPr>
            <a:r>
              <a:rPr lang="es">
                <a:solidFill>
                  <a:schemeClr val="dk1"/>
                </a:solidFill>
                <a:highlight>
                  <a:srgbClr val="C27BA0"/>
                </a:highlight>
              </a:rPr>
              <a:t>El Servicio Geológico de Estados Unidos mantiene un mapa de zonas de riesgo de la isla que incluye una escala de 1 a 9</a:t>
            </a:r>
            <a:endParaRPr>
              <a:solidFill>
                <a:schemeClr val="dk1"/>
              </a:solidFill>
              <a:highlight>
                <a:srgbClr val="C27BA0"/>
              </a:highlight>
            </a:endParaRPr>
          </a:p>
          <a:p>
            <a:pPr indent="0" lvl="0" marL="0">
              <a:spcBef>
                <a:spcPts val="0"/>
              </a:spcBef>
              <a:spcAft>
                <a:spcPts val="0"/>
              </a:spcAft>
              <a:buNone/>
            </a:pPr>
            <a:r>
              <a:rPr lang="es">
                <a:solidFill>
                  <a:schemeClr val="dk1"/>
                </a:solidFill>
                <a:highlight>
                  <a:schemeClr val="accent6"/>
                </a:highlight>
              </a:rPr>
              <a:t>¿Qué antecedentes históricos tienen?</a:t>
            </a:r>
            <a:endParaRPr>
              <a:solidFill>
                <a:schemeClr val="dk1"/>
              </a:solidFill>
              <a:highlight>
                <a:schemeClr val="accent6"/>
              </a:highlight>
            </a:endParaRPr>
          </a:p>
          <a:p>
            <a:pPr indent="0" lvl="0" marL="0">
              <a:spcBef>
                <a:spcPts val="0"/>
              </a:spcBef>
              <a:spcAft>
                <a:spcPts val="0"/>
              </a:spcAft>
              <a:buNone/>
            </a:pPr>
            <a:r>
              <a:rPr lang="es">
                <a:solidFill>
                  <a:schemeClr val="dk1"/>
                </a:solidFill>
                <a:highlight>
                  <a:schemeClr val="accent6"/>
                </a:highlight>
              </a:rPr>
              <a:t>Desde 1912 ha sido intensamente vigilado por el Observatorio Vulcanológico de Hawái.</a:t>
            </a:r>
            <a:endParaRPr>
              <a:solidFill>
                <a:schemeClr val="dk1"/>
              </a:solidFill>
              <a:highlight>
                <a:schemeClr val="accent6"/>
              </a:highlight>
            </a:endParaRPr>
          </a:p>
          <a:p>
            <a:pPr indent="0" lvl="0" marL="0">
              <a:spcBef>
                <a:spcPts val="0"/>
              </a:spcBef>
              <a:spcAft>
                <a:spcPts val="0"/>
              </a:spcAft>
              <a:buNone/>
            </a:pPr>
            <a:r>
              <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39f868b1c1_0_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Google Shape;75;g39f868b1c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latin typeface="Calibri"/>
                <a:ea typeface="Calibri"/>
                <a:cs typeface="Calibri"/>
                <a:sym typeface="Calibri"/>
              </a:rPr>
              <a:t>Partes por millón (ppm) es una</a:t>
            </a:r>
            <a:r>
              <a:rPr lang="es">
                <a:highlight>
                  <a:srgbClr val="FFFF00"/>
                </a:highlight>
                <a:latin typeface="Calibri"/>
                <a:ea typeface="Calibri"/>
                <a:cs typeface="Calibri"/>
                <a:sym typeface="Calibri"/>
              </a:rPr>
              <a:t> </a:t>
            </a:r>
            <a:r>
              <a:rPr lang="es">
                <a:highlight>
                  <a:srgbClr val="FFFF00"/>
                </a:highlight>
                <a:uFill>
                  <a:noFill/>
                </a:uFill>
                <a:latin typeface="Calibri"/>
                <a:ea typeface="Calibri"/>
                <a:cs typeface="Calibri"/>
                <a:sym typeface="Calibri"/>
                <a:hlinkClick r:id="rId2"/>
              </a:rPr>
              <a:t>unidad de medida</a:t>
            </a:r>
            <a:r>
              <a:rPr lang="es">
                <a:highlight>
                  <a:srgbClr val="FFFF00"/>
                </a:highlight>
                <a:latin typeface="Calibri"/>
                <a:ea typeface="Calibri"/>
                <a:cs typeface="Calibri"/>
                <a:sym typeface="Calibri"/>
              </a:rPr>
              <a:t> con la que se mide la </a:t>
            </a:r>
            <a:r>
              <a:rPr lang="es">
                <a:highlight>
                  <a:srgbClr val="FFFF00"/>
                </a:highlight>
                <a:uFill>
                  <a:noFill/>
                </a:uFill>
                <a:latin typeface="Calibri"/>
                <a:ea typeface="Calibri"/>
                <a:cs typeface="Calibri"/>
                <a:sym typeface="Calibri"/>
                <a:hlinkClick r:id="rId3"/>
              </a:rPr>
              <a:t>concentración</a:t>
            </a:r>
            <a:r>
              <a:rPr lang="es">
                <a:highlight>
                  <a:srgbClr val="FFFF00"/>
                </a:highlight>
                <a:latin typeface="Calibri"/>
                <a:ea typeface="Calibri"/>
                <a:cs typeface="Calibri"/>
                <a:sym typeface="Calibri"/>
              </a:rPr>
              <a:t>.</a:t>
            </a:r>
            <a:r>
              <a:rPr lang="es">
                <a:latin typeface="Calibri"/>
                <a:ea typeface="Calibri"/>
                <a:cs typeface="Calibri"/>
                <a:sym typeface="Calibri"/>
              </a:rPr>
              <a:t> Se refiere a la cantidad de unidades de CO2 que hay por cada </a:t>
            </a:r>
            <a:r>
              <a:rPr lang="es" u="sng">
                <a:solidFill>
                  <a:schemeClr val="hlink"/>
                </a:solidFill>
                <a:latin typeface="Calibri"/>
                <a:ea typeface="Calibri"/>
                <a:cs typeface="Calibri"/>
                <a:sym typeface="Calibri"/>
                <a:hlinkClick r:id="rId4"/>
              </a:rPr>
              <a:t>millón</a:t>
            </a:r>
            <a:r>
              <a:rPr lang="es">
                <a:latin typeface="Calibri"/>
                <a:ea typeface="Calibri"/>
                <a:cs typeface="Calibri"/>
                <a:sym typeface="Calibri"/>
              </a:rPr>
              <a:t> de unidades.</a:t>
            </a:r>
            <a:endParaRPr>
              <a:latin typeface="Calibri"/>
              <a:ea typeface="Calibri"/>
              <a:cs typeface="Calibri"/>
              <a:sym typeface="Calibri"/>
            </a:endParaRPr>
          </a:p>
          <a:p>
            <a:pPr indent="0" lvl="0" marL="0" rtl="0">
              <a:spcBef>
                <a:spcPts val="0"/>
              </a:spcBef>
              <a:spcAft>
                <a:spcPts val="0"/>
              </a:spcAft>
              <a:buNone/>
            </a:pPr>
            <a:r>
              <a:t/>
            </a:r>
            <a:endParaRPr>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3d94edad72_1_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Google Shape;86;g3d94edad7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OK</a:t>
            </a:r>
            <a:endParaRPr/>
          </a:p>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d94edad72_1_7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Google Shape;96;g3d94edad72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ok</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d94edad72_1_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Google Shape;104;g3d94edad7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Conclusiones</a:t>
            </a:r>
            <a:endParaRPr/>
          </a:p>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3d94edad72_1_8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Google Shape;111;g3d94edad7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200">
                <a:latin typeface="Calibri"/>
                <a:ea typeface="Calibri"/>
                <a:cs typeface="Calibri"/>
                <a:sym typeface="Calibri"/>
              </a:rPr>
              <a:t>Resultados testing - </a:t>
            </a:r>
            <a:r>
              <a:rPr lang="es" sz="1200">
                <a:solidFill>
                  <a:schemeClr val="dk1"/>
                </a:solidFill>
                <a:latin typeface="Calibri"/>
                <a:ea typeface="Calibri"/>
                <a:cs typeface="Calibri"/>
                <a:sym typeface="Calibri"/>
              </a:rPr>
              <a:t>Modelo AAR+HSVD:</a:t>
            </a:r>
            <a:endParaRPr sz="1200">
              <a:solidFill>
                <a:schemeClr val="dk1"/>
              </a:solidFill>
              <a:latin typeface="Calibri"/>
              <a:ea typeface="Calibri"/>
              <a:cs typeface="Calibri"/>
              <a:sym typeface="Calibri"/>
            </a:endParaRPr>
          </a:p>
          <a:p>
            <a:pPr indent="-304800" lvl="0" marL="457200" rtl="0">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mNSE</a:t>
            </a:r>
            <a:endParaRPr sz="1200">
              <a:solidFill>
                <a:schemeClr val="dk1"/>
              </a:solidFill>
              <a:latin typeface="Calibri"/>
              <a:ea typeface="Calibri"/>
              <a:cs typeface="Calibri"/>
              <a:sym typeface="Calibri"/>
            </a:endParaRPr>
          </a:p>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3d94edad72_1_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Google Shape;121;g3d94edad72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200">
                <a:latin typeface="Calibri"/>
                <a:ea typeface="Calibri"/>
                <a:cs typeface="Calibri"/>
                <a:sym typeface="Calibri"/>
              </a:rPr>
              <a:t>Resultados testing - </a:t>
            </a:r>
            <a:r>
              <a:rPr lang="es" sz="1200">
                <a:solidFill>
                  <a:schemeClr val="dk1"/>
                </a:solidFill>
                <a:latin typeface="Calibri"/>
                <a:ea typeface="Calibri"/>
                <a:cs typeface="Calibri"/>
                <a:sym typeface="Calibri"/>
              </a:rPr>
              <a:t>Modelo AAR+HSVD:</a:t>
            </a:r>
            <a:endParaRPr sz="1200">
              <a:solidFill>
                <a:schemeClr val="dk1"/>
              </a:solidFill>
              <a:latin typeface="Calibri"/>
              <a:ea typeface="Calibri"/>
              <a:cs typeface="Calibri"/>
              <a:sym typeface="Calibri"/>
            </a:endParaRPr>
          </a:p>
          <a:p>
            <a:pPr indent="-304800" lvl="0" marL="457200" rtl="0">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Serie normalizada</a:t>
            </a:r>
            <a:endParaRPr sz="1200">
              <a:solidFill>
                <a:schemeClr val="dk1"/>
              </a:solidFill>
              <a:latin typeface="Calibri"/>
              <a:ea typeface="Calibri"/>
              <a:cs typeface="Calibri"/>
              <a:sym typeface="Calibri"/>
            </a:endParaRPr>
          </a:p>
          <a:p>
            <a:pPr indent="-304800" lvl="0" marL="457200" rtl="0">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MSE = mean (e(n))</a:t>
            </a:r>
            <a:endParaRPr sz="1200">
              <a:solidFill>
                <a:schemeClr val="dk1"/>
              </a:solidFill>
              <a:latin typeface="Calibri"/>
              <a:ea typeface="Calibri"/>
              <a:cs typeface="Calibri"/>
              <a:sym typeface="Calibri"/>
            </a:endParaRPr>
          </a:p>
          <a:p>
            <a:pPr indent="-304800" lvl="0" marL="457200" rtl="0">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MAE = mean (|e(n)|)</a:t>
            </a:r>
            <a:endParaRPr sz="1200">
              <a:solidFill>
                <a:schemeClr val="dk1"/>
              </a:solidFill>
              <a:latin typeface="Calibri"/>
              <a:ea typeface="Calibri"/>
              <a:cs typeface="Calibri"/>
              <a:sym typeface="Calibri"/>
            </a:endParaRPr>
          </a:p>
          <a:p>
            <a:pPr indent="-304800" lvl="0" marL="457200" rtl="0">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RMSE = √MSE</a:t>
            </a:r>
            <a:endParaRPr sz="1200">
              <a:solidFill>
                <a:schemeClr val="dk1"/>
              </a:solidFill>
              <a:latin typeface="Calibri"/>
              <a:ea typeface="Calibri"/>
              <a:cs typeface="Calibri"/>
              <a:sym typeface="Calibri"/>
            </a:endParaRPr>
          </a:p>
          <a:p>
            <a:pPr indent="-304800" lvl="0" marL="457200" rtl="0">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R2</a:t>
            </a:r>
            <a:endParaRPr sz="1200">
              <a:solidFill>
                <a:schemeClr val="dk1"/>
              </a:solidFill>
              <a:latin typeface="Calibri"/>
              <a:ea typeface="Calibri"/>
              <a:cs typeface="Calibri"/>
              <a:sym typeface="Calibri"/>
            </a:endParaRPr>
          </a:p>
          <a:p>
            <a:pPr indent="-304800" lvl="0" marL="457200" rtl="0">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mNSE</a:t>
            </a:r>
            <a:endParaRPr sz="1200">
              <a:solidFill>
                <a:schemeClr val="dk1"/>
              </a:solidFill>
              <a:latin typeface="Calibri"/>
              <a:ea typeface="Calibri"/>
              <a:cs typeface="Calibri"/>
              <a:sym typeface="Calibri"/>
            </a:endParaRPr>
          </a:p>
          <a:p>
            <a:pPr indent="-304800" lvl="0" marL="457200" rtl="0">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MAPE = mean (|e(n)/x(n)|)</a:t>
            </a:r>
            <a:endParaRPr sz="1200">
              <a:solidFill>
                <a:schemeClr val="dk1"/>
              </a:solidFill>
              <a:latin typeface="Calibri"/>
              <a:ea typeface="Calibri"/>
              <a:cs typeface="Calibri"/>
              <a:sym typeface="Calibri"/>
            </a:endParaRPr>
          </a:p>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d94edad72_1_10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Google Shape;131;g3d94edad72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200">
                <a:latin typeface="Calibri"/>
                <a:ea typeface="Calibri"/>
                <a:cs typeface="Calibri"/>
                <a:sym typeface="Calibri"/>
              </a:rPr>
              <a:t>Resultados testing - </a:t>
            </a:r>
            <a:r>
              <a:rPr lang="es" sz="1200">
                <a:solidFill>
                  <a:schemeClr val="dk1"/>
                </a:solidFill>
                <a:latin typeface="Calibri"/>
                <a:ea typeface="Calibri"/>
                <a:cs typeface="Calibri"/>
                <a:sym typeface="Calibri"/>
              </a:rPr>
              <a:t>Modelo AAR+HSVD:</a:t>
            </a:r>
            <a:endParaRPr sz="1200">
              <a:solidFill>
                <a:schemeClr val="dk1"/>
              </a:solidFill>
              <a:latin typeface="Calibri"/>
              <a:ea typeface="Calibri"/>
              <a:cs typeface="Calibri"/>
              <a:sym typeface="Calibri"/>
            </a:endParaRPr>
          </a:p>
          <a:p>
            <a:pPr indent="-304800" lvl="0" marL="457200" rtl="0">
              <a:spcBef>
                <a:spcPts val="0"/>
              </a:spcBef>
              <a:spcAft>
                <a:spcPts val="0"/>
              </a:spcAft>
              <a:buClr>
                <a:schemeClr val="dk1"/>
              </a:buClr>
              <a:buSzPts val="1200"/>
              <a:buFont typeface="Calibri"/>
              <a:buChar char="-"/>
            </a:pPr>
            <a:r>
              <a:rPr lang="es" sz="1200">
                <a:solidFill>
                  <a:schemeClr val="dk1"/>
                </a:solidFill>
                <a:latin typeface="Calibri"/>
                <a:ea typeface="Calibri"/>
                <a:cs typeface="Calibri"/>
                <a:sym typeface="Calibri"/>
              </a:rPr>
              <a:t>mNSE</a:t>
            </a:r>
            <a:endParaRPr sz="1200">
              <a:solidFill>
                <a:schemeClr val="dk1"/>
              </a:solidFill>
              <a:latin typeface="Calibri"/>
              <a:ea typeface="Calibri"/>
              <a:cs typeface="Calibri"/>
              <a:sym typeface="Calibri"/>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3.png"/><Relationship Id="rId10"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gif"/><Relationship Id="rId4" Type="http://schemas.openxmlformats.org/officeDocument/2006/relationships/image" Target="../media/image14.gif"/><Relationship Id="rId5" Type="http://schemas.openxmlformats.org/officeDocument/2006/relationships/image" Target="../media/image1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5317" l="0" r="0" t="337"/>
          <a:stretch/>
        </p:blipFill>
        <p:spPr>
          <a:xfrm>
            <a:off x="0" y="0"/>
            <a:ext cx="9144000" cy="5143500"/>
          </a:xfrm>
          <a:prstGeom prst="rect">
            <a:avLst/>
          </a:prstGeom>
          <a:noFill/>
          <a:ln>
            <a:noFill/>
          </a:ln>
        </p:spPr>
      </p:pic>
      <p:sp>
        <p:nvSpPr>
          <p:cNvPr id="55" name="Google Shape;55;p13"/>
          <p:cNvSpPr txBox="1"/>
          <p:nvPr>
            <p:ph idx="1" type="subTitle"/>
          </p:nvPr>
        </p:nvSpPr>
        <p:spPr>
          <a:xfrm>
            <a:off x="0" y="0"/>
            <a:ext cx="9144000" cy="66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s" sz="2400">
                <a:solidFill>
                  <a:srgbClr val="073763"/>
                </a:solidFill>
                <a:latin typeface="Amatic SC"/>
                <a:ea typeface="Amatic SC"/>
                <a:cs typeface="Amatic SC"/>
                <a:sym typeface="Amatic SC"/>
              </a:rPr>
              <a:t>Aníbal Álvarez 		Daniel Navarro		María-Josée Saavedra 	Fabián Vergara</a:t>
            </a:r>
            <a:endParaRPr b="1" sz="2400">
              <a:solidFill>
                <a:srgbClr val="073763"/>
              </a:solidFill>
              <a:latin typeface="Amatic SC"/>
              <a:ea typeface="Amatic SC"/>
              <a:cs typeface="Amatic SC"/>
              <a:sym typeface="Amatic SC"/>
            </a:endParaRPr>
          </a:p>
        </p:txBody>
      </p:sp>
      <p:sp>
        <p:nvSpPr>
          <p:cNvPr id="56" name="Google Shape;56;p13"/>
          <p:cNvSpPr txBox="1"/>
          <p:nvPr>
            <p:ph type="ctrTitle"/>
          </p:nvPr>
        </p:nvSpPr>
        <p:spPr>
          <a:xfrm>
            <a:off x="781050" y="1737075"/>
            <a:ext cx="7581900" cy="13836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s" sz="8000">
                <a:solidFill>
                  <a:srgbClr val="FFFFFF"/>
                </a:solidFill>
                <a:latin typeface="Permanent Marker"/>
                <a:ea typeface="Permanent Marker"/>
                <a:cs typeface="Permanent Marker"/>
                <a:sym typeface="Permanent Marker"/>
              </a:rPr>
              <a:t>mauna loa co</a:t>
            </a:r>
            <a:r>
              <a:rPr lang="es" sz="8000">
                <a:solidFill>
                  <a:srgbClr val="FFFFFF"/>
                </a:solidFill>
                <a:latin typeface="Permanent Marker"/>
                <a:ea typeface="Permanent Marker"/>
                <a:cs typeface="Permanent Marker"/>
                <a:sym typeface="Permanent Marker"/>
              </a:rPr>
              <a:t>                                        </a:t>
            </a:r>
            <a:endParaRPr sz="8000">
              <a:solidFill>
                <a:srgbClr val="FFFFFF"/>
              </a:solidFill>
              <a:latin typeface="Permanent Marker"/>
              <a:ea typeface="Permanent Marker"/>
              <a:cs typeface="Permanent Marker"/>
              <a:sym typeface="Permanent Marker"/>
            </a:endParaRPr>
          </a:p>
          <a:p>
            <a:pPr indent="0" lvl="0" marL="0" rtl="0" algn="l">
              <a:spcBef>
                <a:spcPts val="0"/>
              </a:spcBef>
              <a:spcAft>
                <a:spcPts val="0"/>
              </a:spcAft>
              <a:buNone/>
            </a:pPr>
            <a:r>
              <a:rPr lang="es" sz="3000">
                <a:solidFill>
                  <a:srgbClr val="FFFFFF"/>
                </a:solidFill>
                <a:latin typeface="Permanent Marker"/>
                <a:ea typeface="Permanent Marker"/>
                <a:cs typeface="Permanent Marker"/>
                <a:sym typeface="Permanent Marker"/>
              </a:rPr>
              <a:t>                                         </a:t>
            </a:r>
            <a:r>
              <a:rPr lang="es" sz="3000">
                <a:solidFill>
                  <a:srgbClr val="FFFFFF"/>
                </a:solidFill>
                <a:latin typeface="Permanent Marker"/>
                <a:ea typeface="Permanent Marker"/>
                <a:cs typeface="Permanent Marker"/>
                <a:sym typeface="Permanent Marker"/>
              </a:rPr>
              <a:t>HAWAI</a:t>
            </a:r>
            <a:endParaRPr sz="3000">
              <a:solidFill>
                <a:srgbClr val="FFFFFF"/>
              </a:solidFill>
              <a:latin typeface="Permanent Marker"/>
              <a:ea typeface="Permanent Marker"/>
              <a:cs typeface="Permanent Marker"/>
              <a:sym typeface="Permanent Marker"/>
            </a:endParaRPr>
          </a:p>
        </p:txBody>
      </p:sp>
      <p:sp>
        <p:nvSpPr>
          <p:cNvPr id="57" name="Google Shape;57;p13"/>
          <p:cNvSpPr txBox="1"/>
          <p:nvPr/>
        </p:nvSpPr>
        <p:spPr>
          <a:xfrm>
            <a:off x="7639050" y="2003775"/>
            <a:ext cx="634500" cy="49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400">
                <a:solidFill>
                  <a:srgbClr val="FFFFFF"/>
                </a:solidFill>
                <a:latin typeface="Permanent Marker"/>
                <a:ea typeface="Permanent Marker"/>
                <a:cs typeface="Permanent Marker"/>
                <a:sym typeface="Permanent Marker"/>
              </a:rPr>
              <a:t>2</a:t>
            </a:r>
            <a:endParaRPr sz="2400">
              <a:solidFill>
                <a:srgbClr val="FFFFFF"/>
              </a:solidFill>
              <a:latin typeface="Permanent Marker"/>
              <a:ea typeface="Permanent Marker"/>
              <a:cs typeface="Permanent Marker"/>
              <a:sym typeface="Permanent Mark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0"/>
            <a:ext cx="8832300" cy="101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s" sz="6000">
                <a:solidFill>
                  <a:srgbClr val="073763"/>
                </a:solidFill>
                <a:latin typeface="Amatic SC"/>
                <a:ea typeface="Amatic SC"/>
                <a:cs typeface="Amatic SC"/>
                <a:sym typeface="Amatic SC"/>
              </a:rPr>
              <a:t>Resultados testing </a:t>
            </a:r>
            <a:endParaRPr b="1" sz="3600">
              <a:solidFill>
                <a:srgbClr val="073763"/>
              </a:solidFill>
              <a:latin typeface="Amatic SC"/>
              <a:ea typeface="Amatic SC"/>
              <a:cs typeface="Amatic SC"/>
              <a:sym typeface="Amatic SC"/>
            </a:endParaRPr>
          </a:p>
        </p:txBody>
      </p:sp>
      <p:pic>
        <p:nvPicPr>
          <p:cNvPr id="144" name="Google Shape;144;p22"/>
          <p:cNvPicPr preferRelativeResize="0"/>
          <p:nvPr/>
        </p:nvPicPr>
        <p:blipFill>
          <a:blip r:embed="rId3">
            <a:alphaModFix/>
          </a:blip>
          <a:stretch>
            <a:fillRect/>
          </a:stretch>
        </p:blipFill>
        <p:spPr>
          <a:xfrm>
            <a:off x="571500" y="1017600"/>
            <a:ext cx="6629399" cy="3546149"/>
          </a:xfrm>
          <a:prstGeom prst="rect">
            <a:avLst/>
          </a:prstGeom>
          <a:noFill/>
          <a:ln>
            <a:noFill/>
          </a:ln>
        </p:spPr>
      </p:pic>
      <p:sp>
        <p:nvSpPr>
          <p:cNvPr id="145" name="Google Shape;145;p22"/>
          <p:cNvSpPr txBox="1"/>
          <p:nvPr/>
        </p:nvSpPr>
        <p:spPr>
          <a:xfrm rot="-5400000">
            <a:off x="-562050" y="2562075"/>
            <a:ext cx="1962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Cantidad de CO₂ (ppm)</a:t>
            </a:r>
            <a:endParaRPr>
              <a:latin typeface="Calibri"/>
              <a:ea typeface="Calibri"/>
              <a:cs typeface="Calibri"/>
              <a:sym typeface="Calibri"/>
            </a:endParaRPr>
          </a:p>
        </p:txBody>
      </p:sp>
      <p:sp>
        <p:nvSpPr>
          <p:cNvPr id="146" name="Google Shape;146;p22"/>
          <p:cNvSpPr txBox="1"/>
          <p:nvPr/>
        </p:nvSpPr>
        <p:spPr>
          <a:xfrm>
            <a:off x="2905050" y="4400550"/>
            <a:ext cx="1962300" cy="4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Cantidad de Meses</a:t>
            </a:r>
            <a:endParaRPr>
              <a:latin typeface="Calibri"/>
              <a:ea typeface="Calibri"/>
              <a:cs typeface="Calibri"/>
              <a:sym typeface="Calibri"/>
            </a:endParaRPr>
          </a:p>
        </p:txBody>
      </p:sp>
      <p:sp>
        <p:nvSpPr>
          <p:cNvPr id="147" name="Google Shape;147;p22"/>
          <p:cNvSpPr txBox="1"/>
          <p:nvPr/>
        </p:nvSpPr>
        <p:spPr>
          <a:xfrm>
            <a:off x="6610200" y="1763925"/>
            <a:ext cx="2533800" cy="20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Calibri"/>
                <a:ea typeface="Calibri"/>
                <a:cs typeface="Calibri"/>
                <a:sym typeface="Calibri"/>
              </a:rPr>
              <a:t>Cant. total de meses de la serie</a:t>
            </a:r>
            <a:endParaRPr sz="1200">
              <a:latin typeface="Calibri"/>
              <a:ea typeface="Calibri"/>
              <a:cs typeface="Calibri"/>
              <a:sym typeface="Calibri"/>
            </a:endParaRPr>
          </a:p>
          <a:p>
            <a:pPr indent="0" lvl="0" marL="0" rtl="0" algn="ctr">
              <a:spcBef>
                <a:spcPts val="0"/>
              </a:spcBef>
              <a:spcAft>
                <a:spcPts val="0"/>
              </a:spcAft>
              <a:buNone/>
            </a:pPr>
            <a:r>
              <a:rPr b="1" lang="es" sz="3000">
                <a:latin typeface="Calibri"/>
                <a:ea typeface="Calibri"/>
                <a:cs typeface="Calibri"/>
                <a:sym typeface="Calibri"/>
              </a:rPr>
              <a:t>724</a:t>
            </a:r>
            <a:endParaRPr b="1" sz="3000">
              <a:latin typeface="Calibri"/>
              <a:ea typeface="Calibri"/>
              <a:cs typeface="Calibri"/>
              <a:sym typeface="Calibri"/>
            </a:endParaRPr>
          </a:p>
          <a:p>
            <a:pPr indent="0" lvl="0" marL="0" rtl="0" algn="ctr">
              <a:spcBef>
                <a:spcPts val="0"/>
              </a:spcBef>
              <a:spcAft>
                <a:spcPts val="0"/>
              </a:spcAft>
              <a:buNone/>
            </a:pPr>
            <a:r>
              <a:rPr lang="es" sz="1200">
                <a:latin typeface="Calibri"/>
                <a:ea typeface="Calibri"/>
                <a:cs typeface="Calibri"/>
                <a:sym typeface="Calibri"/>
              </a:rPr>
              <a:t>Valor MIN de la serie:</a:t>
            </a:r>
            <a:endParaRPr sz="1200">
              <a:latin typeface="Calibri"/>
              <a:ea typeface="Calibri"/>
              <a:cs typeface="Calibri"/>
              <a:sym typeface="Calibri"/>
            </a:endParaRPr>
          </a:p>
          <a:p>
            <a:pPr indent="0" lvl="0" marL="0" rtl="0" algn="ctr">
              <a:spcBef>
                <a:spcPts val="0"/>
              </a:spcBef>
              <a:spcAft>
                <a:spcPts val="0"/>
              </a:spcAft>
              <a:buNone/>
            </a:pPr>
            <a:r>
              <a:rPr b="1" lang="es" sz="3000">
                <a:solidFill>
                  <a:srgbClr val="57B92D"/>
                </a:solidFill>
                <a:latin typeface="Calibri"/>
                <a:ea typeface="Calibri"/>
                <a:cs typeface="Calibri"/>
                <a:sym typeface="Calibri"/>
              </a:rPr>
              <a:t>312,66</a:t>
            </a:r>
            <a:endParaRPr b="1" sz="3000">
              <a:solidFill>
                <a:srgbClr val="57B92D"/>
              </a:solidFill>
              <a:latin typeface="Calibri"/>
              <a:ea typeface="Calibri"/>
              <a:cs typeface="Calibri"/>
              <a:sym typeface="Calibri"/>
            </a:endParaRPr>
          </a:p>
          <a:p>
            <a:pPr indent="0" lvl="0" marL="0" rtl="0" algn="ctr">
              <a:spcBef>
                <a:spcPts val="0"/>
              </a:spcBef>
              <a:spcAft>
                <a:spcPts val="0"/>
              </a:spcAft>
              <a:buNone/>
            </a:pPr>
            <a:r>
              <a:rPr lang="es" sz="1200">
                <a:latin typeface="Calibri"/>
                <a:ea typeface="Calibri"/>
                <a:cs typeface="Calibri"/>
                <a:sym typeface="Calibri"/>
              </a:rPr>
              <a:t>Valor MAX de la serie:</a:t>
            </a:r>
            <a:endParaRPr sz="1200">
              <a:latin typeface="Calibri"/>
              <a:ea typeface="Calibri"/>
              <a:cs typeface="Calibri"/>
              <a:sym typeface="Calibri"/>
            </a:endParaRPr>
          </a:p>
          <a:p>
            <a:pPr indent="0" lvl="0" marL="0" rtl="0" algn="ctr">
              <a:spcBef>
                <a:spcPts val="0"/>
              </a:spcBef>
              <a:spcAft>
                <a:spcPts val="0"/>
              </a:spcAft>
              <a:buNone/>
            </a:pPr>
            <a:r>
              <a:rPr b="1" lang="es" sz="3000">
                <a:solidFill>
                  <a:srgbClr val="990000"/>
                </a:solidFill>
                <a:latin typeface="Calibri"/>
                <a:ea typeface="Calibri"/>
                <a:cs typeface="Calibri"/>
                <a:sym typeface="Calibri"/>
              </a:rPr>
              <a:t>411,24</a:t>
            </a:r>
            <a:endParaRPr b="1" sz="3000">
              <a:solidFill>
                <a:srgbClr val="990000"/>
              </a:solidFill>
              <a:latin typeface="Calibri"/>
              <a:ea typeface="Calibri"/>
              <a:cs typeface="Calibri"/>
              <a:sym typeface="Calibri"/>
            </a:endParaRPr>
          </a:p>
          <a:p>
            <a:pPr indent="0" lvl="0" marL="0" rtl="0" algn="ctr">
              <a:spcBef>
                <a:spcPts val="0"/>
              </a:spcBef>
              <a:spcAft>
                <a:spcPts val="0"/>
              </a:spcAft>
              <a:buNone/>
            </a:pPr>
            <a:r>
              <a:t/>
            </a:r>
            <a:endParaRPr b="1" sz="3600">
              <a:latin typeface="Calibri"/>
              <a:ea typeface="Calibri"/>
              <a:cs typeface="Calibri"/>
              <a:sym typeface="Calibri"/>
            </a:endParaRPr>
          </a:p>
        </p:txBody>
      </p:sp>
      <p:sp>
        <p:nvSpPr>
          <p:cNvPr id="148" name="Google Shape;148;p22"/>
          <p:cNvSpPr txBox="1"/>
          <p:nvPr>
            <p:ph type="title"/>
          </p:nvPr>
        </p:nvSpPr>
        <p:spPr>
          <a:xfrm>
            <a:off x="311700" y="781050"/>
            <a:ext cx="7003500" cy="438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400">
                <a:latin typeface="Calibri"/>
                <a:ea typeface="Calibri"/>
                <a:cs typeface="Calibri"/>
                <a:sym typeface="Calibri"/>
              </a:rPr>
              <a:t>Modelo </a:t>
            </a:r>
            <a:r>
              <a:rPr b="1" lang="es" sz="1400">
                <a:latin typeface="Calibri"/>
                <a:ea typeface="Calibri"/>
                <a:cs typeface="Calibri"/>
                <a:sym typeface="Calibri"/>
              </a:rPr>
              <a:t>Aditiva+MLP+HSVD</a:t>
            </a:r>
            <a:endParaRPr b="1" sz="1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3400"/>
                                        <p:tgtEl>
                                          <p:spTgt spid="147"/>
                                        </p:tgtEl>
                                        <p:attrNameLst>
                                          <p:attrName>ppt_w</p:attrName>
                                        </p:attrNameLst>
                                      </p:cBhvr>
                                      <p:tavLst>
                                        <p:tav fmla="" tm="0">
                                          <p:val>
                                            <p:strVal val="0"/>
                                          </p:val>
                                        </p:tav>
                                        <p:tav fmla="" tm="100000">
                                          <p:val>
                                            <p:strVal val="#ppt_w"/>
                                          </p:val>
                                        </p:tav>
                                      </p:tavLst>
                                    </p:anim>
                                    <p:anim calcmode="lin" valueType="num">
                                      <p:cBhvr additive="base">
                                        <p:cTn dur="3400"/>
                                        <p:tgtEl>
                                          <p:spTgt spid="14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mt="34000"/>
          </a:blip>
          <a:srcRect b="0" l="1305" r="1295" t="0"/>
          <a:stretch/>
        </p:blipFill>
        <p:spPr>
          <a:xfrm>
            <a:off x="0" y="0"/>
            <a:ext cx="9144000" cy="5143500"/>
          </a:xfrm>
          <a:prstGeom prst="rect">
            <a:avLst/>
          </a:prstGeom>
          <a:noFill/>
          <a:ln>
            <a:noFill/>
          </a:ln>
        </p:spPr>
      </p:pic>
      <p:sp>
        <p:nvSpPr>
          <p:cNvPr id="63" name="Google Shape;63;p14"/>
          <p:cNvSpPr txBox="1"/>
          <p:nvPr>
            <p:ph type="title"/>
          </p:nvPr>
        </p:nvSpPr>
        <p:spPr>
          <a:xfrm>
            <a:off x="311700" y="445025"/>
            <a:ext cx="8520600" cy="111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6000">
                <a:solidFill>
                  <a:srgbClr val="073763"/>
                </a:solidFill>
                <a:latin typeface="Amatic SC"/>
                <a:ea typeface="Amatic SC"/>
                <a:cs typeface="Amatic SC"/>
                <a:sym typeface="Amatic SC"/>
              </a:rPr>
              <a:t>¿Por qué Mauna Loa CO ?</a:t>
            </a:r>
            <a:endParaRPr b="1" sz="6000">
              <a:solidFill>
                <a:srgbClr val="073763"/>
              </a:solidFill>
              <a:latin typeface="Amatic SC"/>
              <a:ea typeface="Amatic SC"/>
              <a:cs typeface="Amatic SC"/>
              <a:sym typeface="Amatic SC"/>
            </a:endParaRPr>
          </a:p>
        </p:txBody>
      </p:sp>
      <p:sp>
        <p:nvSpPr>
          <p:cNvPr id="64" name="Google Shape;64;p14"/>
          <p:cNvSpPr txBox="1"/>
          <p:nvPr>
            <p:ph idx="1" type="body"/>
          </p:nvPr>
        </p:nvSpPr>
        <p:spPr>
          <a:xfrm>
            <a:off x="1137000" y="1466850"/>
            <a:ext cx="6870000" cy="3676500"/>
          </a:xfrm>
          <a:prstGeom prst="rect">
            <a:avLst/>
          </a:prstGeom>
        </p:spPr>
        <p:txBody>
          <a:bodyPr anchorCtr="0" anchor="t" bIns="91425" lIns="91425" spcFirstLastPara="1" rIns="91425" wrap="square" tIns="91425">
            <a:noAutofit/>
          </a:bodyPr>
          <a:lstStyle/>
          <a:p>
            <a:pPr indent="0" lvl="0" marL="0">
              <a:lnSpc>
                <a:spcPct val="200000"/>
              </a:lnSpc>
              <a:spcBef>
                <a:spcPts val="0"/>
              </a:spcBef>
              <a:spcAft>
                <a:spcPts val="0"/>
              </a:spcAft>
              <a:buNone/>
            </a:pPr>
            <a:r>
              <a:rPr b="1" lang="es" sz="1200">
                <a:solidFill>
                  <a:srgbClr val="073763"/>
                </a:solidFill>
                <a:latin typeface="Calibri"/>
                <a:ea typeface="Calibri"/>
                <a:cs typeface="Calibri"/>
                <a:sym typeface="Calibri"/>
              </a:rPr>
              <a:t>MLO</a:t>
            </a:r>
            <a:r>
              <a:rPr lang="es" sz="1200">
                <a:solidFill>
                  <a:srgbClr val="073763"/>
                </a:solidFill>
                <a:latin typeface="Calibri"/>
                <a:ea typeface="Calibri"/>
                <a:cs typeface="Calibri"/>
                <a:sym typeface="Calibri"/>
              </a:rPr>
              <a:t> es una instalación de investigación atmosférica de </a:t>
            </a:r>
            <a:r>
              <a:rPr b="1" lang="es" sz="1200">
                <a:solidFill>
                  <a:srgbClr val="073763"/>
                </a:solidFill>
                <a:latin typeface="Calibri"/>
                <a:ea typeface="Calibri"/>
                <a:cs typeface="Calibri"/>
                <a:sym typeface="Calibri"/>
              </a:rPr>
              <a:t>primer nivel</a:t>
            </a:r>
            <a:r>
              <a:rPr lang="es" sz="1200">
                <a:solidFill>
                  <a:srgbClr val="073763"/>
                </a:solidFill>
                <a:latin typeface="Calibri"/>
                <a:ea typeface="Calibri"/>
                <a:cs typeface="Calibri"/>
                <a:sym typeface="Calibri"/>
              </a:rPr>
              <a:t>.</a:t>
            </a:r>
            <a:endParaRPr sz="1200">
              <a:solidFill>
                <a:srgbClr val="073763"/>
              </a:solidFill>
              <a:latin typeface="Calibri"/>
              <a:ea typeface="Calibri"/>
              <a:cs typeface="Calibri"/>
              <a:sym typeface="Calibri"/>
            </a:endParaRPr>
          </a:p>
          <a:p>
            <a:pPr indent="-304800" lvl="0" marL="914400">
              <a:lnSpc>
                <a:spcPct val="200000"/>
              </a:lnSpc>
              <a:spcBef>
                <a:spcPts val="0"/>
              </a:spcBef>
              <a:spcAft>
                <a:spcPts val="0"/>
              </a:spcAft>
              <a:buClr>
                <a:srgbClr val="073763"/>
              </a:buClr>
              <a:buSzPts val="1200"/>
              <a:buFont typeface="Calibri"/>
              <a:buChar char="✓"/>
            </a:pPr>
            <a:r>
              <a:rPr lang="es" sz="1200">
                <a:solidFill>
                  <a:srgbClr val="073763"/>
                </a:solidFill>
                <a:latin typeface="Calibri"/>
                <a:ea typeface="Calibri"/>
                <a:cs typeface="Calibri"/>
                <a:sym typeface="Calibri"/>
              </a:rPr>
              <a:t>Aire </a:t>
            </a:r>
            <a:r>
              <a:rPr b="1" lang="es" sz="1200">
                <a:solidFill>
                  <a:srgbClr val="073763"/>
                </a:solidFill>
                <a:latin typeface="Calibri"/>
                <a:ea typeface="Calibri"/>
                <a:cs typeface="Calibri"/>
                <a:sym typeface="Calibri"/>
              </a:rPr>
              <a:t>no perturbado</a:t>
            </a:r>
            <a:endParaRPr b="1" sz="1200">
              <a:solidFill>
                <a:srgbClr val="073763"/>
              </a:solidFill>
              <a:latin typeface="Calibri"/>
              <a:ea typeface="Calibri"/>
              <a:cs typeface="Calibri"/>
              <a:sym typeface="Calibri"/>
            </a:endParaRPr>
          </a:p>
          <a:p>
            <a:pPr indent="-304800" lvl="0" marL="914400">
              <a:lnSpc>
                <a:spcPct val="200000"/>
              </a:lnSpc>
              <a:spcBef>
                <a:spcPts val="0"/>
              </a:spcBef>
              <a:spcAft>
                <a:spcPts val="0"/>
              </a:spcAft>
              <a:buClr>
                <a:srgbClr val="073763"/>
              </a:buClr>
              <a:buSzPts val="1200"/>
              <a:buFont typeface="Calibri"/>
              <a:buChar char="✓"/>
            </a:pPr>
            <a:r>
              <a:rPr b="1" lang="es" sz="1200">
                <a:solidFill>
                  <a:srgbClr val="073763"/>
                </a:solidFill>
                <a:latin typeface="Calibri"/>
                <a:ea typeface="Calibri"/>
                <a:cs typeface="Calibri"/>
                <a:sym typeface="Calibri"/>
              </a:rPr>
              <a:t>Ubicación</a:t>
            </a:r>
            <a:r>
              <a:rPr lang="es" sz="1200">
                <a:solidFill>
                  <a:srgbClr val="073763"/>
                </a:solidFill>
                <a:latin typeface="Calibri"/>
                <a:ea typeface="Calibri"/>
                <a:cs typeface="Calibri"/>
                <a:sym typeface="Calibri"/>
              </a:rPr>
              <a:t> remota</a:t>
            </a:r>
            <a:endParaRPr sz="1200">
              <a:solidFill>
                <a:srgbClr val="073763"/>
              </a:solidFill>
              <a:latin typeface="Calibri"/>
              <a:ea typeface="Calibri"/>
              <a:cs typeface="Calibri"/>
              <a:sym typeface="Calibri"/>
            </a:endParaRPr>
          </a:p>
          <a:p>
            <a:pPr indent="-304800" lvl="0" marL="914400">
              <a:lnSpc>
                <a:spcPct val="200000"/>
              </a:lnSpc>
              <a:spcBef>
                <a:spcPts val="0"/>
              </a:spcBef>
              <a:spcAft>
                <a:spcPts val="0"/>
              </a:spcAft>
              <a:buClr>
                <a:srgbClr val="073763"/>
              </a:buClr>
              <a:buSzPts val="1200"/>
              <a:buFont typeface="Calibri"/>
              <a:buChar char="✓"/>
            </a:pPr>
            <a:r>
              <a:rPr b="1" lang="es" sz="1200">
                <a:solidFill>
                  <a:srgbClr val="073763"/>
                </a:solidFill>
                <a:latin typeface="Calibri"/>
                <a:ea typeface="Calibri"/>
                <a:cs typeface="Calibri"/>
                <a:sym typeface="Calibri"/>
              </a:rPr>
              <a:t>Influencias mínimas</a:t>
            </a:r>
            <a:r>
              <a:rPr lang="es" sz="1200">
                <a:solidFill>
                  <a:srgbClr val="073763"/>
                </a:solidFill>
                <a:latin typeface="Calibri"/>
                <a:ea typeface="Calibri"/>
                <a:cs typeface="Calibri"/>
                <a:sym typeface="Calibri"/>
              </a:rPr>
              <a:t> de vegetación</a:t>
            </a:r>
            <a:endParaRPr sz="1200">
              <a:solidFill>
                <a:srgbClr val="073763"/>
              </a:solidFill>
              <a:latin typeface="Calibri"/>
              <a:ea typeface="Calibri"/>
              <a:cs typeface="Calibri"/>
              <a:sym typeface="Calibri"/>
            </a:endParaRPr>
          </a:p>
          <a:p>
            <a:pPr indent="-304800" lvl="0" marL="914400" rtl="0">
              <a:lnSpc>
                <a:spcPct val="200000"/>
              </a:lnSpc>
              <a:spcBef>
                <a:spcPts val="0"/>
              </a:spcBef>
              <a:spcAft>
                <a:spcPts val="0"/>
              </a:spcAft>
              <a:buClr>
                <a:srgbClr val="073763"/>
              </a:buClr>
              <a:buSzPts val="1200"/>
              <a:buFont typeface="Calibri"/>
              <a:buChar char="✓"/>
            </a:pPr>
            <a:r>
              <a:rPr lang="es" sz="1200">
                <a:solidFill>
                  <a:srgbClr val="073763"/>
                </a:solidFill>
                <a:latin typeface="Calibri"/>
                <a:ea typeface="Calibri"/>
                <a:cs typeface="Calibri"/>
                <a:sym typeface="Calibri"/>
              </a:rPr>
              <a:t>Actividad </a:t>
            </a:r>
            <a:r>
              <a:rPr b="1" lang="es" sz="1200">
                <a:solidFill>
                  <a:srgbClr val="073763"/>
                </a:solidFill>
                <a:latin typeface="Calibri"/>
                <a:ea typeface="Calibri"/>
                <a:cs typeface="Calibri"/>
                <a:sym typeface="Calibri"/>
              </a:rPr>
              <a:t>humana</a:t>
            </a:r>
            <a:r>
              <a:rPr lang="es" sz="1200">
                <a:solidFill>
                  <a:srgbClr val="073763"/>
                </a:solidFill>
                <a:latin typeface="Calibri"/>
                <a:ea typeface="Calibri"/>
                <a:cs typeface="Calibri"/>
                <a:sym typeface="Calibri"/>
              </a:rPr>
              <a:t> en la zona.</a:t>
            </a:r>
            <a:endParaRPr sz="1200">
              <a:solidFill>
                <a:srgbClr val="073763"/>
              </a:solidFill>
              <a:latin typeface="Calibri"/>
              <a:ea typeface="Calibri"/>
              <a:cs typeface="Calibri"/>
              <a:sym typeface="Calibri"/>
            </a:endParaRPr>
          </a:p>
          <a:p>
            <a:pPr indent="0" lvl="0" marL="0" rtl="0">
              <a:lnSpc>
                <a:spcPct val="200000"/>
              </a:lnSpc>
              <a:spcBef>
                <a:spcPts val="0"/>
              </a:spcBef>
              <a:spcAft>
                <a:spcPts val="0"/>
              </a:spcAft>
              <a:buNone/>
            </a:pPr>
            <a:r>
              <a:rPr lang="es" sz="1200">
                <a:solidFill>
                  <a:srgbClr val="073763"/>
                </a:solidFill>
                <a:latin typeface="Calibri"/>
                <a:ea typeface="Calibri"/>
                <a:cs typeface="Calibri"/>
                <a:sym typeface="Calibri"/>
              </a:rPr>
              <a:t>                </a:t>
            </a:r>
            <a:r>
              <a:rPr lang="es" sz="1200">
                <a:solidFill>
                  <a:srgbClr val="073763"/>
                </a:solidFill>
                <a:latin typeface="Calibri"/>
                <a:ea typeface="Calibri"/>
                <a:cs typeface="Calibri"/>
                <a:sym typeface="Calibri"/>
              </a:rPr>
              <a:t>Por su ubicación, se convirtió en un </a:t>
            </a:r>
            <a:r>
              <a:rPr b="1" lang="es" sz="1200">
                <a:solidFill>
                  <a:srgbClr val="073763"/>
                </a:solidFill>
                <a:latin typeface="Calibri"/>
                <a:ea typeface="Calibri"/>
                <a:cs typeface="Calibri"/>
                <a:sym typeface="Calibri"/>
              </a:rPr>
              <a:t>lugar importante </a:t>
            </a:r>
            <a:r>
              <a:rPr lang="es" sz="1200">
                <a:solidFill>
                  <a:srgbClr val="073763"/>
                </a:solidFill>
                <a:latin typeface="Calibri"/>
                <a:ea typeface="Calibri"/>
                <a:cs typeface="Calibri"/>
                <a:sym typeface="Calibri"/>
              </a:rPr>
              <a:t>para la vigilancia atmosférica.</a:t>
            </a:r>
            <a:endParaRPr sz="1200">
              <a:solidFill>
                <a:srgbClr val="073763"/>
              </a:solidFill>
              <a:latin typeface="Calibri"/>
              <a:ea typeface="Calibri"/>
              <a:cs typeface="Calibri"/>
              <a:sym typeface="Calibri"/>
            </a:endParaRPr>
          </a:p>
          <a:p>
            <a:pPr indent="0" lvl="0" marL="0" rtl="0">
              <a:lnSpc>
                <a:spcPct val="200000"/>
              </a:lnSpc>
              <a:spcBef>
                <a:spcPts val="0"/>
              </a:spcBef>
              <a:spcAft>
                <a:spcPts val="0"/>
              </a:spcAft>
              <a:buNone/>
            </a:pPr>
            <a:r>
              <a:rPr lang="es" sz="1200">
                <a:solidFill>
                  <a:srgbClr val="073763"/>
                </a:solidFill>
                <a:latin typeface="Calibri"/>
                <a:ea typeface="Calibri"/>
                <a:cs typeface="Calibri"/>
                <a:sym typeface="Calibri"/>
              </a:rPr>
              <a:t>Es i</a:t>
            </a:r>
            <a:r>
              <a:rPr lang="es" sz="1200">
                <a:solidFill>
                  <a:srgbClr val="073763"/>
                </a:solidFill>
                <a:latin typeface="Calibri"/>
                <a:ea typeface="Calibri"/>
                <a:cs typeface="Calibri"/>
                <a:sym typeface="Calibri"/>
              </a:rPr>
              <a:t>ntensamente vigilado por el </a:t>
            </a:r>
            <a:r>
              <a:rPr b="1" lang="es" sz="1200">
                <a:solidFill>
                  <a:srgbClr val="073763"/>
                </a:solidFill>
                <a:latin typeface="Calibri"/>
                <a:ea typeface="Calibri"/>
                <a:cs typeface="Calibri"/>
                <a:sym typeface="Calibri"/>
              </a:rPr>
              <a:t>Observatorio Vulcanológico de </a:t>
            </a:r>
            <a:r>
              <a:rPr b="1" lang="es" sz="1200">
                <a:solidFill>
                  <a:srgbClr val="073763"/>
                </a:solidFill>
                <a:latin typeface="Calibri"/>
                <a:ea typeface="Calibri"/>
                <a:cs typeface="Calibri"/>
                <a:sym typeface="Calibri"/>
              </a:rPr>
              <a:t>Hawai</a:t>
            </a:r>
            <a:r>
              <a:rPr lang="es" sz="1200">
                <a:solidFill>
                  <a:srgbClr val="073763"/>
                </a:solidFill>
                <a:latin typeface="Calibri"/>
                <a:ea typeface="Calibri"/>
                <a:cs typeface="Calibri"/>
                <a:sym typeface="Calibri"/>
              </a:rPr>
              <a:t>, desde 1912.</a:t>
            </a:r>
            <a:endParaRPr sz="1200">
              <a:solidFill>
                <a:srgbClr val="073763"/>
              </a:solidFill>
              <a:latin typeface="Calibri"/>
              <a:ea typeface="Calibri"/>
              <a:cs typeface="Calibri"/>
              <a:sym typeface="Calibri"/>
            </a:endParaRPr>
          </a:p>
          <a:p>
            <a:pPr indent="0" lvl="0" marL="0" rtl="0">
              <a:lnSpc>
                <a:spcPct val="200000"/>
              </a:lnSpc>
              <a:spcBef>
                <a:spcPts val="0"/>
              </a:spcBef>
              <a:spcAft>
                <a:spcPts val="0"/>
              </a:spcAft>
              <a:buNone/>
            </a:pPr>
            <a:r>
              <a:rPr lang="es" sz="1200">
                <a:solidFill>
                  <a:srgbClr val="073763"/>
                </a:solidFill>
                <a:latin typeface="Calibri"/>
                <a:ea typeface="Calibri"/>
                <a:cs typeface="Calibri"/>
                <a:sym typeface="Calibri"/>
              </a:rPr>
              <a:t>                        Ha sido</a:t>
            </a:r>
            <a:r>
              <a:rPr lang="es" sz="1200">
                <a:solidFill>
                  <a:srgbClr val="073763"/>
                </a:solidFill>
                <a:latin typeface="Calibri"/>
                <a:ea typeface="Calibri"/>
                <a:cs typeface="Calibri"/>
                <a:sym typeface="Calibri"/>
              </a:rPr>
              <a:t> incluido en el programa de </a:t>
            </a:r>
            <a:r>
              <a:rPr b="1" lang="es" sz="1200">
                <a:solidFill>
                  <a:srgbClr val="073763"/>
                </a:solidFill>
                <a:latin typeface="Calibri"/>
                <a:ea typeface="Calibri"/>
                <a:cs typeface="Calibri"/>
                <a:sym typeface="Calibri"/>
              </a:rPr>
              <a:t>Volcanes de la Década.</a:t>
            </a:r>
            <a:endParaRPr b="1" sz="1200">
              <a:solidFill>
                <a:srgbClr val="073763"/>
              </a:solidFill>
              <a:latin typeface="Calibri"/>
              <a:ea typeface="Calibri"/>
              <a:cs typeface="Calibri"/>
              <a:sym typeface="Calibri"/>
            </a:endParaRPr>
          </a:p>
          <a:p>
            <a:pPr indent="0" lvl="0" marL="0" rtl="0">
              <a:lnSpc>
                <a:spcPct val="200000"/>
              </a:lnSpc>
              <a:spcBef>
                <a:spcPts val="0"/>
              </a:spcBef>
              <a:spcAft>
                <a:spcPts val="0"/>
              </a:spcAft>
              <a:buNone/>
            </a:pPr>
            <a:r>
              <a:rPr lang="es" sz="1200">
                <a:solidFill>
                  <a:srgbClr val="073763"/>
                </a:solidFill>
                <a:latin typeface="Calibri"/>
                <a:ea typeface="Calibri"/>
                <a:cs typeface="Calibri"/>
                <a:sym typeface="Calibri"/>
              </a:rPr>
              <a:t>Sus erupciones, en general,</a:t>
            </a:r>
            <a:r>
              <a:rPr b="1" lang="es" sz="1200">
                <a:solidFill>
                  <a:srgbClr val="073763"/>
                </a:solidFill>
                <a:latin typeface="Calibri"/>
                <a:ea typeface="Calibri"/>
                <a:cs typeface="Calibri"/>
                <a:sym typeface="Calibri"/>
              </a:rPr>
              <a:t> no presentan mayor riesgo.</a:t>
            </a:r>
            <a:endParaRPr b="1" sz="1200">
              <a:solidFill>
                <a:srgbClr val="073763"/>
              </a:solidFill>
              <a:latin typeface="Calibri"/>
              <a:ea typeface="Calibri"/>
              <a:cs typeface="Calibri"/>
              <a:sym typeface="Calibri"/>
            </a:endParaRPr>
          </a:p>
          <a:p>
            <a:pPr indent="0" lvl="0" marL="0" rtl="0">
              <a:lnSpc>
                <a:spcPct val="200000"/>
              </a:lnSpc>
              <a:spcBef>
                <a:spcPts val="0"/>
              </a:spcBef>
              <a:spcAft>
                <a:spcPts val="0"/>
              </a:spcAft>
              <a:buClr>
                <a:srgbClr val="000000"/>
              </a:buClr>
              <a:buSzPts val="1100"/>
              <a:buFont typeface="Arial"/>
              <a:buNone/>
            </a:pPr>
            <a:r>
              <a:rPr lang="es" sz="1200">
                <a:solidFill>
                  <a:srgbClr val="073763"/>
                </a:solidFill>
                <a:latin typeface="Calibri"/>
                <a:ea typeface="Calibri"/>
                <a:cs typeface="Calibri"/>
                <a:sym typeface="Calibri"/>
              </a:rPr>
              <a:t>                                                        La presencia del volcán</a:t>
            </a:r>
            <a:r>
              <a:rPr b="1" lang="es" sz="1200">
                <a:solidFill>
                  <a:srgbClr val="073763"/>
                </a:solidFill>
                <a:latin typeface="Calibri"/>
                <a:ea typeface="Calibri"/>
                <a:cs typeface="Calibri"/>
                <a:sym typeface="Calibri"/>
              </a:rPr>
              <a:t> afecta fuertemente el clima local.</a:t>
            </a:r>
            <a:endParaRPr b="1" sz="1200">
              <a:solidFill>
                <a:srgbClr val="073763"/>
              </a:solidFill>
              <a:latin typeface="Calibri"/>
              <a:ea typeface="Calibri"/>
              <a:cs typeface="Calibri"/>
              <a:sym typeface="Calibri"/>
            </a:endParaRPr>
          </a:p>
        </p:txBody>
      </p:sp>
      <p:sp>
        <p:nvSpPr>
          <p:cNvPr id="65" name="Google Shape;65;p14"/>
          <p:cNvSpPr txBox="1"/>
          <p:nvPr/>
        </p:nvSpPr>
        <p:spPr>
          <a:xfrm>
            <a:off x="5023350" y="894150"/>
            <a:ext cx="634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073763"/>
                </a:solidFill>
                <a:latin typeface="Amatic SC"/>
                <a:ea typeface="Amatic SC"/>
                <a:cs typeface="Amatic SC"/>
                <a:sym typeface="Amatic SC"/>
              </a:rPr>
              <a:t>2</a:t>
            </a:r>
            <a:endParaRPr b="1" sz="3000">
              <a:solidFill>
                <a:srgbClr val="073763"/>
              </a:solidFill>
              <a:latin typeface="Amatic SC"/>
              <a:ea typeface="Amatic SC"/>
              <a:cs typeface="Amatic SC"/>
              <a:sym typeface="Amatic SC"/>
            </a:endParaRPr>
          </a:p>
        </p:txBody>
      </p:sp>
      <p:pic>
        <p:nvPicPr>
          <p:cNvPr id="66" name="Google Shape;66;p14"/>
          <p:cNvPicPr preferRelativeResize="0"/>
          <p:nvPr/>
        </p:nvPicPr>
        <p:blipFill>
          <a:blip r:embed="rId4">
            <a:alphaModFix/>
          </a:blip>
          <a:stretch>
            <a:fillRect/>
          </a:stretch>
        </p:blipFill>
        <p:spPr>
          <a:xfrm>
            <a:off x="5657850" y="1371600"/>
            <a:ext cx="634500" cy="634500"/>
          </a:xfrm>
          <a:prstGeom prst="rect">
            <a:avLst/>
          </a:prstGeom>
          <a:noFill/>
          <a:ln>
            <a:noFill/>
          </a:ln>
        </p:spPr>
      </p:pic>
      <p:pic>
        <p:nvPicPr>
          <p:cNvPr id="67" name="Google Shape;67;p14"/>
          <p:cNvPicPr preferRelativeResize="0"/>
          <p:nvPr/>
        </p:nvPicPr>
        <p:blipFill>
          <a:blip r:embed="rId5">
            <a:alphaModFix/>
          </a:blip>
          <a:stretch>
            <a:fillRect/>
          </a:stretch>
        </p:blipFill>
        <p:spPr>
          <a:xfrm>
            <a:off x="502500" y="3473700"/>
            <a:ext cx="634500" cy="634500"/>
          </a:xfrm>
          <a:prstGeom prst="rect">
            <a:avLst/>
          </a:prstGeom>
          <a:noFill/>
          <a:ln>
            <a:noFill/>
          </a:ln>
        </p:spPr>
      </p:pic>
      <p:pic>
        <p:nvPicPr>
          <p:cNvPr id="68" name="Google Shape;68;p14"/>
          <p:cNvPicPr preferRelativeResize="0"/>
          <p:nvPr/>
        </p:nvPicPr>
        <p:blipFill>
          <a:blip r:embed="rId6">
            <a:alphaModFix/>
          </a:blip>
          <a:stretch>
            <a:fillRect/>
          </a:stretch>
        </p:blipFill>
        <p:spPr>
          <a:xfrm>
            <a:off x="6962775" y="3170625"/>
            <a:ext cx="572700" cy="572700"/>
          </a:xfrm>
          <a:prstGeom prst="rect">
            <a:avLst/>
          </a:prstGeom>
          <a:noFill/>
          <a:ln>
            <a:noFill/>
          </a:ln>
        </p:spPr>
      </p:pic>
      <p:pic>
        <p:nvPicPr>
          <p:cNvPr id="69" name="Google Shape;69;p14"/>
          <p:cNvPicPr preferRelativeResize="0"/>
          <p:nvPr/>
        </p:nvPicPr>
        <p:blipFill>
          <a:blip r:embed="rId7">
            <a:alphaModFix/>
          </a:blip>
          <a:stretch>
            <a:fillRect/>
          </a:stretch>
        </p:blipFill>
        <p:spPr>
          <a:xfrm>
            <a:off x="7535475" y="2846775"/>
            <a:ext cx="438150" cy="438150"/>
          </a:xfrm>
          <a:prstGeom prst="rect">
            <a:avLst/>
          </a:prstGeom>
          <a:noFill/>
          <a:ln>
            <a:noFill/>
          </a:ln>
        </p:spPr>
      </p:pic>
      <p:pic>
        <p:nvPicPr>
          <p:cNvPr id="70" name="Google Shape;70;p14"/>
          <p:cNvPicPr preferRelativeResize="0"/>
          <p:nvPr/>
        </p:nvPicPr>
        <p:blipFill>
          <a:blip r:embed="rId8">
            <a:alphaModFix/>
          </a:blip>
          <a:stretch>
            <a:fillRect/>
          </a:stretch>
        </p:blipFill>
        <p:spPr>
          <a:xfrm>
            <a:off x="6867525" y="4590900"/>
            <a:ext cx="438150" cy="438150"/>
          </a:xfrm>
          <a:prstGeom prst="rect">
            <a:avLst/>
          </a:prstGeom>
          <a:noFill/>
          <a:ln>
            <a:noFill/>
          </a:ln>
        </p:spPr>
      </p:pic>
      <p:pic>
        <p:nvPicPr>
          <p:cNvPr id="71" name="Google Shape;71;p14"/>
          <p:cNvPicPr preferRelativeResize="0"/>
          <p:nvPr/>
        </p:nvPicPr>
        <p:blipFill>
          <a:blip r:embed="rId9">
            <a:alphaModFix/>
          </a:blip>
          <a:stretch>
            <a:fillRect/>
          </a:stretch>
        </p:blipFill>
        <p:spPr>
          <a:xfrm>
            <a:off x="5657850" y="3956400"/>
            <a:ext cx="634500" cy="634500"/>
          </a:xfrm>
          <a:prstGeom prst="rect">
            <a:avLst/>
          </a:prstGeom>
          <a:noFill/>
          <a:ln>
            <a:noFill/>
          </a:ln>
        </p:spPr>
      </p:pic>
      <p:pic>
        <p:nvPicPr>
          <p:cNvPr id="72" name="Google Shape;72;p14"/>
          <p:cNvPicPr preferRelativeResize="0"/>
          <p:nvPr/>
        </p:nvPicPr>
        <p:blipFill>
          <a:blip r:embed="rId10">
            <a:alphaModFix/>
          </a:blip>
          <a:stretch>
            <a:fillRect/>
          </a:stretch>
        </p:blipFill>
        <p:spPr>
          <a:xfrm>
            <a:off x="600675" y="4333875"/>
            <a:ext cx="438150" cy="43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5"/>
          <p:cNvPicPr preferRelativeResize="0"/>
          <p:nvPr/>
        </p:nvPicPr>
        <p:blipFill>
          <a:blip r:embed="rId3">
            <a:alphaModFix/>
          </a:blip>
          <a:stretch>
            <a:fillRect/>
          </a:stretch>
        </p:blipFill>
        <p:spPr>
          <a:xfrm>
            <a:off x="6054661" y="293"/>
            <a:ext cx="3089339" cy="1737550"/>
          </a:xfrm>
          <a:prstGeom prst="rect">
            <a:avLst/>
          </a:prstGeom>
          <a:noFill/>
          <a:ln>
            <a:noFill/>
          </a:ln>
        </p:spPr>
      </p:pic>
      <p:pic>
        <p:nvPicPr>
          <p:cNvPr id="78" name="Google Shape;78;p15"/>
          <p:cNvPicPr preferRelativeResize="0"/>
          <p:nvPr/>
        </p:nvPicPr>
        <p:blipFill rotWithShape="1">
          <a:blip r:embed="rId4">
            <a:alphaModFix/>
          </a:blip>
          <a:srcRect b="16784" l="0" r="0" t="0"/>
          <a:stretch/>
        </p:blipFill>
        <p:spPr>
          <a:xfrm>
            <a:off x="5353050" y="3364325"/>
            <a:ext cx="3790950" cy="1779175"/>
          </a:xfrm>
          <a:prstGeom prst="rect">
            <a:avLst/>
          </a:prstGeom>
          <a:noFill/>
          <a:ln>
            <a:noFill/>
          </a:ln>
        </p:spPr>
      </p:pic>
      <p:pic>
        <p:nvPicPr>
          <p:cNvPr id="79" name="Google Shape;79;p15"/>
          <p:cNvPicPr preferRelativeResize="0"/>
          <p:nvPr/>
        </p:nvPicPr>
        <p:blipFill rotWithShape="1">
          <a:blip r:embed="rId5">
            <a:alphaModFix/>
          </a:blip>
          <a:srcRect b="18639" l="0" r="0" t="0"/>
          <a:stretch/>
        </p:blipFill>
        <p:spPr>
          <a:xfrm>
            <a:off x="5353050" y="1702987"/>
            <a:ext cx="3790950" cy="1737525"/>
          </a:xfrm>
          <a:prstGeom prst="rect">
            <a:avLst/>
          </a:prstGeom>
          <a:noFill/>
          <a:ln>
            <a:noFill/>
          </a:ln>
        </p:spPr>
      </p:pic>
      <p:sp>
        <p:nvSpPr>
          <p:cNvPr id="80" name="Google Shape;80;p15"/>
          <p:cNvSpPr/>
          <p:nvPr/>
        </p:nvSpPr>
        <p:spPr>
          <a:xfrm>
            <a:off x="-1828800" y="0"/>
            <a:ext cx="8324700" cy="5295900"/>
          </a:xfrm>
          <a:prstGeom prst="parallelogram">
            <a:avLst>
              <a:gd fmla="val 21582"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Google Shape;81;p15"/>
          <p:cNvSpPr txBox="1"/>
          <p:nvPr>
            <p:ph type="title"/>
          </p:nvPr>
        </p:nvSpPr>
        <p:spPr>
          <a:xfrm>
            <a:off x="311700" y="445025"/>
            <a:ext cx="53079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s" sz="6000">
                <a:solidFill>
                  <a:srgbClr val="57B92D"/>
                </a:solidFill>
                <a:latin typeface="Amatic SC"/>
                <a:ea typeface="Amatic SC"/>
                <a:cs typeface="Amatic SC"/>
                <a:sym typeface="Amatic SC"/>
              </a:rPr>
              <a:t>Data set Mauna Loa CO</a:t>
            </a:r>
            <a:endParaRPr b="1" sz="6000">
              <a:solidFill>
                <a:srgbClr val="57B92D"/>
              </a:solidFill>
              <a:latin typeface="Amatic SC"/>
              <a:ea typeface="Amatic SC"/>
              <a:cs typeface="Amatic SC"/>
              <a:sym typeface="Amatic SC"/>
            </a:endParaRPr>
          </a:p>
        </p:txBody>
      </p:sp>
      <p:sp>
        <p:nvSpPr>
          <p:cNvPr id="82" name="Google Shape;82;p15"/>
          <p:cNvSpPr txBox="1"/>
          <p:nvPr>
            <p:ph idx="1" type="body"/>
          </p:nvPr>
        </p:nvSpPr>
        <p:spPr>
          <a:xfrm>
            <a:off x="495300" y="1466850"/>
            <a:ext cx="6291000" cy="4076700"/>
          </a:xfrm>
          <a:prstGeom prst="rect">
            <a:avLst/>
          </a:prstGeom>
        </p:spPr>
        <p:txBody>
          <a:bodyPr anchorCtr="0" anchor="t" bIns="91425" lIns="91425" spcFirstLastPara="1" rIns="91425" wrap="square" tIns="91425">
            <a:noAutofit/>
          </a:bodyPr>
          <a:lstStyle/>
          <a:p>
            <a:pPr indent="0" lvl="0" marL="0">
              <a:lnSpc>
                <a:spcPct val="150000"/>
              </a:lnSpc>
              <a:spcBef>
                <a:spcPts val="0"/>
              </a:spcBef>
              <a:spcAft>
                <a:spcPts val="0"/>
              </a:spcAft>
              <a:buNone/>
            </a:pPr>
            <a:r>
              <a:rPr b="1" lang="es">
                <a:latin typeface="Calibri"/>
                <a:ea typeface="Calibri"/>
                <a:cs typeface="Calibri"/>
                <a:sym typeface="Calibri"/>
              </a:rPr>
              <a:t>Inicio </a:t>
            </a:r>
            <a:r>
              <a:rPr b="1" lang="es">
                <a:latin typeface="Calibri"/>
                <a:ea typeface="Calibri"/>
                <a:cs typeface="Calibri"/>
                <a:sym typeface="Calibri"/>
              </a:rPr>
              <a:t>Dataset</a:t>
            </a:r>
            <a:r>
              <a:rPr lang="es">
                <a:latin typeface="Calibri"/>
                <a:ea typeface="Calibri"/>
                <a:cs typeface="Calibri"/>
                <a:sym typeface="Calibri"/>
              </a:rPr>
              <a:t>: </a:t>
            </a:r>
            <a:endParaRPr>
              <a:latin typeface="Calibri"/>
              <a:ea typeface="Calibri"/>
              <a:cs typeface="Calibri"/>
              <a:sym typeface="Calibri"/>
            </a:endParaRPr>
          </a:p>
          <a:p>
            <a:pPr indent="457200" lvl="0" marL="457200">
              <a:lnSpc>
                <a:spcPct val="150000"/>
              </a:lnSpc>
              <a:spcBef>
                <a:spcPts val="0"/>
              </a:spcBef>
              <a:spcAft>
                <a:spcPts val="0"/>
              </a:spcAft>
              <a:buNone/>
            </a:pPr>
            <a:r>
              <a:rPr lang="es">
                <a:latin typeface="Calibri"/>
                <a:ea typeface="Calibri"/>
                <a:cs typeface="Calibri"/>
                <a:sym typeface="Calibri"/>
              </a:rPr>
              <a:t>Marzo, 1958</a:t>
            </a:r>
            <a:endParaRPr>
              <a:latin typeface="Calibri"/>
              <a:ea typeface="Calibri"/>
              <a:cs typeface="Calibri"/>
              <a:sym typeface="Calibri"/>
            </a:endParaRPr>
          </a:p>
          <a:p>
            <a:pPr indent="0" lvl="0" marL="0">
              <a:lnSpc>
                <a:spcPct val="150000"/>
              </a:lnSpc>
              <a:spcBef>
                <a:spcPts val="0"/>
              </a:spcBef>
              <a:spcAft>
                <a:spcPts val="0"/>
              </a:spcAft>
              <a:buNone/>
            </a:pPr>
            <a:r>
              <a:rPr b="1" lang="es">
                <a:latin typeface="Calibri"/>
                <a:ea typeface="Calibri"/>
                <a:cs typeface="Calibri"/>
                <a:sym typeface="Calibri"/>
              </a:rPr>
              <a:t>Fin </a:t>
            </a:r>
            <a:r>
              <a:rPr b="1" lang="es">
                <a:latin typeface="Calibri"/>
                <a:ea typeface="Calibri"/>
                <a:cs typeface="Calibri"/>
                <a:sym typeface="Calibri"/>
              </a:rPr>
              <a:t>Dataset</a:t>
            </a:r>
            <a:r>
              <a:rPr lang="es">
                <a:latin typeface="Calibri"/>
                <a:ea typeface="Calibri"/>
                <a:cs typeface="Calibri"/>
                <a:sym typeface="Calibri"/>
              </a:rPr>
              <a:t>:</a:t>
            </a:r>
            <a:endParaRPr>
              <a:latin typeface="Calibri"/>
              <a:ea typeface="Calibri"/>
              <a:cs typeface="Calibri"/>
              <a:sym typeface="Calibri"/>
            </a:endParaRPr>
          </a:p>
          <a:p>
            <a:pPr indent="457200" lvl="0" marL="0">
              <a:lnSpc>
                <a:spcPct val="150000"/>
              </a:lnSpc>
              <a:spcBef>
                <a:spcPts val="0"/>
              </a:spcBef>
              <a:spcAft>
                <a:spcPts val="0"/>
              </a:spcAft>
              <a:buNone/>
            </a:pPr>
            <a:r>
              <a:rPr lang="es">
                <a:latin typeface="Calibri"/>
                <a:ea typeface="Calibri"/>
                <a:cs typeface="Calibri"/>
                <a:sym typeface="Calibri"/>
              </a:rPr>
              <a:t> 	Junio, 2018</a:t>
            </a:r>
            <a:endParaRPr>
              <a:latin typeface="Calibri"/>
              <a:ea typeface="Calibri"/>
              <a:cs typeface="Calibri"/>
              <a:sym typeface="Calibri"/>
            </a:endParaRPr>
          </a:p>
          <a:p>
            <a:pPr indent="0" lvl="0" marL="0">
              <a:lnSpc>
                <a:spcPct val="150000"/>
              </a:lnSpc>
              <a:spcBef>
                <a:spcPts val="0"/>
              </a:spcBef>
              <a:spcAft>
                <a:spcPts val="0"/>
              </a:spcAft>
              <a:buNone/>
            </a:pPr>
            <a:r>
              <a:rPr b="1" lang="es">
                <a:latin typeface="Calibri"/>
                <a:ea typeface="Calibri"/>
                <a:cs typeface="Calibri"/>
                <a:sym typeface="Calibri"/>
              </a:rPr>
              <a:t>Unidad </a:t>
            </a:r>
            <a:r>
              <a:rPr b="1" lang="es">
                <a:latin typeface="Calibri"/>
                <a:ea typeface="Calibri"/>
                <a:cs typeface="Calibri"/>
                <a:sym typeface="Calibri"/>
              </a:rPr>
              <a:t>de Tiempo</a:t>
            </a:r>
            <a:r>
              <a:rPr lang="es">
                <a:latin typeface="Calibri"/>
                <a:ea typeface="Calibri"/>
                <a:cs typeface="Calibri"/>
                <a:sym typeface="Calibri"/>
              </a:rPr>
              <a:t>: </a:t>
            </a:r>
            <a:endParaRPr>
              <a:latin typeface="Calibri"/>
              <a:ea typeface="Calibri"/>
              <a:cs typeface="Calibri"/>
              <a:sym typeface="Calibri"/>
            </a:endParaRPr>
          </a:p>
          <a:p>
            <a:pPr indent="457200" lvl="0" marL="457200">
              <a:lnSpc>
                <a:spcPct val="150000"/>
              </a:lnSpc>
              <a:spcBef>
                <a:spcPts val="0"/>
              </a:spcBef>
              <a:spcAft>
                <a:spcPts val="0"/>
              </a:spcAft>
              <a:buNone/>
            </a:pPr>
            <a:r>
              <a:rPr lang="es">
                <a:latin typeface="Calibri"/>
                <a:ea typeface="Calibri"/>
                <a:cs typeface="Calibri"/>
                <a:sym typeface="Calibri"/>
              </a:rPr>
              <a:t>Mensual</a:t>
            </a:r>
            <a:endParaRPr>
              <a:latin typeface="Calibri"/>
              <a:ea typeface="Calibri"/>
              <a:cs typeface="Calibri"/>
              <a:sym typeface="Calibri"/>
            </a:endParaRPr>
          </a:p>
          <a:p>
            <a:pPr indent="0" lvl="0" marL="0">
              <a:lnSpc>
                <a:spcPct val="150000"/>
              </a:lnSpc>
              <a:spcBef>
                <a:spcPts val="0"/>
              </a:spcBef>
              <a:spcAft>
                <a:spcPts val="0"/>
              </a:spcAft>
              <a:buNone/>
            </a:pPr>
            <a:r>
              <a:rPr b="1" lang="es">
                <a:latin typeface="Calibri"/>
                <a:ea typeface="Calibri"/>
                <a:cs typeface="Calibri"/>
                <a:sym typeface="Calibri"/>
              </a:rPr>
              <a:t>Unidad de medida de los datos</a:t>
            </a:r>
            <a:r>
              <a:rPr lang="es">
                <a:latin typeface="Calibri"/>
                <a:ea typeface="Calibri"/>
                <a:cs typeface="Calibri"/>
                <a:sym typeface="Calibri"/>
              </a:rPr>
              <a:t>: </a:t>
            </a:r>
            <a:endParaRPr>
              <a:latin typeface="Calibri"/>
              <a:ea typeface="Calibri"/>
              <a:cs typeface="Calibri"/>
              <a:sym typeface="Calibri"/>
            </a:endParaRPr>
          </a:p>
          <a:p>
            <a:pPr indent="457200" lvl="0" marL="457200">
              <a:lnSpc>
                <a:spcPct val="150000"/>
              </a:lnSpc>
              <a:spcBef>
                <a:spcPts val="0"/>
              </a:spcBef>
              <a:spcAft>
                <a:spcPts val="0"/>
              </a:spcAft>
              <a:buNone/>
            </a:pPr>
            <a:r>
              <a:rPr lang="es">
                <a:latin typeface="Calibri"/>
                <a:ea typeface="Calibri"/>
                <a:cs typeface="Calibri"/>
                <a:sym typeface="Calibri"/>
              </a:rPr>
              <a:t>Partes por millón (</a:t>
            </a:r>
            <a:r>
              <a:rPr lang="es">
                <a:latin typeface="Calibri"/>
                <a:ea typeface="Calibri"/>
                <a:cs typeface="Calibri"/>
                <a:sym typeface="Calibri"/>
              </a:rPr>
              <a:t>ppm</a:t>
            </a:r>
            <a:r>
              <a:rPr lang="es">
                <a:latin typeface="Calibri"/>
                <a:ea typeface="Calibri"/>
                <a:cs typeface="Calibri"/>
                <a:sym typeface="Calibri"/>
              </a:rPr>
              <a:t>)</a:t>
            </a:r>
            <a:endParaRPr>
              <a:latin typeface="Calibri"/>
              <a:ea typeface="Calibri"/>
              <a:cs typeface="Calibri"/>
              <a:sym typeface="Calibri"/>
            </a:endParaRPr>
          </a:p>
        </p:txBody>
      </p:sp>
      <p:sp>
        <p:nvSpPr>
          <p:cNvPr id="83" name="Google Shape;83;p15"/>
          <p:cNvSpPr txBox="1"/>
          <p:nvPr/>
        </p:nvSpPr>
        <p:spPr>
          <a:xfrm>
            <a:off x="4889850" y="894150"/>
            <a:ext cx="634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rgbClr val="57B92D"/>
                </a:solidFill>
                <a:latin typeface="Amatic SC"/>
                <a:ea typeface="Amatic SC"/>
                <a:cs typeface="Amatic SC"/>
                <a:sym typeface="Amatic SC"/>
              </a:rPr>
              <a:t>2</a:t>
            </a:r>
            <a:endParaRPr b="1" sz="3000">
              <a:solidFill>
                <a:srgbClr val="57B92D"/>
              </a:solidFill>
              <a:latin typeface="Amatic SC"/>
              <a:ea typeface="Amatic SC"/>
              <a:cs typeface="Amatic SC"/>
              <a:sym typeface="Amatic S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0"/>
            <a:ext cx="5613000" cy="101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s" sz="6000">
                <a:solidFill>
                  <a:srgbClr val="073763"/>
                </a:solidFill>
                <a:latin typeface="Amatic SC"/>
                <a:ea typeface="Amatic SC"/>
                <a:cs typeface="Amatic SC"/>
                <a:sym typeface="Amatic SC"/>
              </a:rPr>
              <a:t>Serie de Tiempo Original</a:t>
            </a:r>
            <a:endParaRPr b="1" sz="6000">
              <a:solidFill>
                <a:srgbClr val="073763"/>
              </a:solidFill>
              <a:latin typeface="Amatic SC"/>
              <a:ea typeface="Amatic SC"/>
              <a:cs typeface="Amatic SC"/>
              <a:sym typeface="Amatic SC"/>
            </a:endParaRPr>
          </a:p>
        </p:txBody>
      </p:sp>
      <p:pic>
        <p:nvPicPr>
          <p:cNvPr id="89" name="Google Shape;89;p16"/>
          <p:cNvPicPr preferRelativeResize="0"/>
          <p:nvPr/>
        </p:nvPicPr>
        <p:blipFill>
          <a:blip r:embed="rId3">
            <a:alphaModFix/>
          </a:blip>
          <a:stretch>
            <a:fillRect/>
          </a:stretch>
        </p:blipFill>
        <p:spPr>
          <a:xfrm>
            <a:off x="571500" y="1017600"/>
            <a:ext cx="6629399" cy="3546149"/>
          </a:xfrm>
          <a:prstGeom prst="rect">
            <a:avLst/>
          </a:prstGeom>
          <a:noFill/>
          <a:ln>
            <a:noFill/>
          </a:ln>
        </p:spPr>
      </p:pic>
      <p:sp>
        <p:nvSpPr>
          <p:cNvPr id="90" name="Google Shape;90;p16"/>
          <p:cNvSpPr txBox="1"/>
          <p:nvPr/>
        </p:nvSpPr>
        <p:spPr>
          <a:xfrm rot="-5400000">
            <a:off x="-562050" y="2562075"/>
            <a:ext cx="1962300" cy="457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s">
                <a:latin typeface="Calibri"/>
                <a:ea typeface="Calibri"/>
                <a:cs typeface="Calibri"/>
                <a:sym typeface="Calibri"/>
              </a:rPr>
              <a:t>Cantidad de CO₂ (ppm)</a:t>
            </a:r>
            <a:endParaRPr>
              <a:latin typeface="Calibri"/>
              <a:ea typeface="Calibri"/>
              <a:cs typeface="Calibri"/>
              <a:sym typeface="Calibri"/>
            </a:endParaRPr>
          </a:p>
        </p:txBody>
      </p:sp>
      <p:sp>
        <p:nvSpPr>
          <p:cNvPr id="91" name="Google Shape;91;p16"/>
          <p:cNvSpPr txBox="1"/>
          <p:nvPr/>
        </p:nvSpPr>
        <p:spPr>
          <a:xfrm>
            <a:off x="2905050" y="4400550"/>
            <a:ext cx="1962300" cy="4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Cantidad de Meses</a:t>
            </a:r>
            <a:endParaRPr>
              <a:latin typeface="Calibri"/>
              <a:ea typeface="Calibri"/>
              <a:cs typeface="Calibri"/>
              <a:sym typeface="Calibri"/>
            </a:endParaRPr>
          </a:p>
        </p:txBody>
      </p:sp>
      <p:sp>
        <p:nvSpPr>
          <p:cNvPr id="92" name="Google Shape;92;p16"/>
          <p:cNvSpPr txBox="1"/>
          <p:nvPr/>
        </p:nvSpPr>
        <p:spPr>
          <a:xfrm>
            <a:off x="6610200" y="1763925"/>
            <a:ext cx="2533800" cy="20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Calibri"/>
                <a:ea typeface="Calibri"/>
                <a:cs typeface="Calibri"/>
                <a:sym typeface="Calibri"/>
              </a:rPr>
              <a:t>Cant. total de meses de la serie</a:t>
            </a:r>
            <a:endParaRPr sz="1200">
              <a:latin typeface="Calibri"/>
              <a:ea typeface="Calibri"/>
              <a:cs typeface="Calibri"/>
              <a:sym typeface="Calibri"/>
            </a:endParaRPr>
          </a:p>
          <a:p>
            <a:pPr indent="0" lvl="0" marL="0" rtl="0" algn="ctr">
              <a:spcBef>
                <a:spcPts val="0"/>
              </a:spcBef>
              <a:spcAft>
                <a:spcPts val="0"/>
              </a:spcAft>
              <a:buNone/>
            </a:pPr>
            <a:r>
              <a:rPr b="1" lang="es" sz="3000">
                <a:latin typeface="Calibri"/>
                <a:ea typeface="Calibri"/>
                <a:cs typeface="Calibri"/>
                <a:sym typeface="Calibri"/>
              </a:rPr>
              <a:t>724</a:t>
            </a:r>
            <a:endParaRPr b="1" sz="3000">
              <a:latin typeface="Calibri"/>
              <a:ea typeface="Calibri"/>
              <a:cs typeface="Calibri"/>
              <a:sym typeface="Calibri"/>
            </a:endParaRPr>
          </a:p>
          <a:p>
            <a:pPr indent="0" lvl="0" marL="0" rtl="0" algn="ctr">
              <a:spcBef>
                <a:spcPts val="0"/>
              </a:spcBef>
              <a:spcAft>
                <a:spcPts val="0"/>
              </a:spcAft>
              <a:buNone/>
            </a:pPr>
            <a:r>
              <a:rPr lang="es" sz="1200">
                <a:latin typeface="Calibri"/>
                <a:ea typeface="Calibri"/>
                <a:cs typeface="Calibri"/>
                <a:sym typeface="Calibri"/>
              </a:rPr>
              <a:t>Valor MIN de la serie:</a:t>
            </a:r>
            <a:endParaRPr sz="1200">
              <a:latin typeface="Calibri"/>
              <a:ea typeface="Calibri"/>
              <a:cs typeface="Calibri"/>
              <a:sym typeface="Calibri"/>
            </a:endParaRPr>
          </a:p>
          <a:p>
            <a:pPr indent="0" lvl="0" marL="0" rtl="0" algn="ctr">
              <a:spcBef>
                <a:spcPts val="0"/>
              </a:spcBef>
              <a:spcAft>
                <a:spcPts val="0"/>
              </a:spcAft>
              <a:buNone/>
            </a:pPr>
            <a:r>
              <a:rPr b="1" lang="es" sz="3000">
                <a:solidFill>
                  <a:srgbClr val="57B92D"/>
                </a:solidFill>
                <a:latin typeface="Calibri"/>
                <a:ea typeface="Calibri"/>
                <a:cs typeface="Calibri"/>
                <a:sym typeface="Calibri"/>
              </a:rPr>
              <a:t>312,66</a:t>
            </a:r>
            <a:endParaRPr b="1" sz="3000">
              <a:solidFill>
                <a:srgbClr val="57B92D"/>
              </a:solidFill>
              <a:latin typeface="Calibri"/>
              <a:ea typeface="Calibri"/>
              <a:cs typeface="Calibri"/>
              <a:sym typeface="Calibri"/>
            </a:endParaRPr>
          </a:p>
          <a:p>
            <a:pPr indent="0" lvl="0" marL="0" rtl="0" algn="ctr">
              <a:spcBef>
                <a:spcPts val="0"/>
              </a:spcBef>
              <a:spcAft>
                <a:spcPts val="0"/>
              </a:spcAft>
              <a:buNone/>
            </a:pPr>
            <a:r>
              <a:rPr lang="es" sz="1200">
                <a:latin typeface="Calibri"/>
                <a:ea typeface="Calibri"/>
                <a:cs typeface="Calibri"/>
                <a:sym typeface="Calibri"/>
              </a:rPr>
              <a:t>Valor MAX de la serie:</a:t>
            </a:r>
            <a:endParaRPr sz="1200">
              <a:latin typeface="Calibri"/>
              <a:ea typeface="Calibri"/>
              <a:cs typeface="Calibri"/>
              <a:sym typeface="Calibri"/>
            </a:endParaRPr>
          </a:p>
          <a:p>
            <a:pPr indent="0" lvl="0" marL="0" rtl="0" algn="ctr">
              <a:spcBef>
                <a:spcPts val="0"/>
              </a:spcBef>
              <a:spcAft>
                <a:spcPts val="0"/>
              </a:spcAft>
              <a:buNone/>
            </a:pPr>
            <a:r>
              <a:rPr b="1" lang="es" sz="3000">
                <a:solidFill>
                  <a:srgbClr val="990000"/>
                </a:solidFill>
                <a:latin typeface="Calibri"/>
                <a:ea typeface="Calibri"/>
                <a:cs typeface="Calibri"/>
                <a:sym typeface="Calibri"/>
              </a:rPr>
              <a:t>411,24</a:t>
            </a:r>
            <a:endParaRPr b="1" sz="3000">
              <a:solidFill>
                <a:srgbClr val="990000"/>
              </a:solidFill>
              <a:latin typeface="Calibri"/>
              <a:ea typeface="Calibri"/>
              <a:cs typeface="Calibri"/>
              <a:sym typeface="Calibri"/>
            </a:endParaRPr>
          </a:p>
          <a:p>
            <a:pPr indent="0" lvl="0" marL="0" rtl="0" algn="ctr">
              <a:spcBef>
                <a:spcPts val="0"/>
              </a:spcBef>
              <a:spcAft>
                <a:spcPts val="0"/>
              </a:spcAft>
              <a:buNone/>
            </a:pPr>
            <a:r>
              <a:t/>
            </a:r>
            <a:endParaRPr b="1" sz="3600">
              <a:latin typeface="Calibri"/>
              <a:ea typeface="Calibri"/>
              <a:cs typeface="Calibri"/>
              <a:sym typeface="Calibri"/>
            </a:endParaRPr>
          </a:p>
        </p:txBody>
      </p:sp>
      <p:sp>
        <p:nvSpPr>
          <p:cNvPr id="93" name="Google Shape;93;p16"/>
          <p:cNvSpPr txBox="1"/>
          <p:nvPr>
            <p:ph type="title"/>
          </p:nvPr>
        </p:nvSpPr>
        <p:spPr>
          <a:xfrm>
            <a:off x="311700" y="781050"/>
            <a:ext cx="7003500" cy="4383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es" sz="1400">
                <a:solidFill>
                  <a:srgbClr val="073763"/>
                </a:solidFill>
                <a:latin typeface="Calibri"/>
                <a:ea typeface="Calibri"/>
                <a:cs typeface="Calibri"/>
                <a:sym typeface="Calibri"/>
              </a:rPr>
              <a:t>CO₂ promedio </a:t>
            </a:r>
            <a:r>
              <a:rPr b="1" lang="es" sz="1400">
                <a:solidFill>
                  <a:srgbClr val="073763"/>
                </a:solidFill>
                <a:latin typeface="Calibri"/>
                <a:ea typeface="Calibri"/>
                <a:cs typeface="Calibri"/>
                <a:sym typeface="Calibri"/>
              </a:rPr>
              <a:t>mensual </a:t>
            </a:r>
            <a:r>
              <a:rPr lang="es" sz="1400">
                <a:solidFill>
                  <a:srgbClr val="073763"/>
                </a:solidFill>
                <a:latin typeface="Calibri"/>
                <a:ea typeface="Calibri"/>
                <a:cs typeface="Calibri"/>
                <a:sym typeface="Calibri"/>
              </a:rPr>
              <a:t>medido en el Observatorio Mauna Loa (Hawai), desde 1958 a 2018</a:t>
            </a:r>
            <a:endParaRPr sz="1400">
              <a:solidFill>
                <a:srgbClr val="07376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3400"/>
                                        <p:tgtEl>
                                          <p:spTgt spid="92"/>
                                        </p:tgtEl>
                                        <p:attrNameLst>
                                          <p:attrName>ppt_w</p:attrName>
                                        </p:attrNameLst>
                                      </p:cBhvr>
                                      <p:tavLst>
                                        <p:tav fmla="" tm="0">
                                          <p:val>
                                            <p:strVal val="0"/>
                                          </p:val>
                                        </p:tav>
                                        <p:tav fmla="" tm="100000">
                                          <p:val>
                                            <p:strVal val="#ppt_w"/>
                                          </p:val>
                                        </p:tav>
                                      </p:tavLst>
                                    </p:anim>
                                    <p:anim calcmode="lin" valueType="num">
                                      <p:cBhvr additive="base">
                                        <p:cTn dur="3400"/>
                                        <p:tgtEl>
                                          <p:spTgt spid="9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0"/>
            <a:ext cx="5613000" cy="101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s" sz="6000">
                <a:solidFill>
                  <a:srgbClr val="073763"/>
                </a:solidFill>
                <a:latin typeface="Amatic SC"/>
                <a:ea typeface="Amatic SC"/>
                <a:cs typeface="Amatic SC"/>
                <a:sym typeface="Amatic SC"/>
              </a:rPr>
              <a:t>acf</a:t>
            </a:r>
            <a:endParaRPr b="1" sz="6000">
              <a:solidFill>
                <a:srgbClr val="073763"/>
              </a:solidFill>
              <a:latin typeface="Amatic SC"/>
              <a:ea typeface="Amatic SC"/>
              <a:cs typeface="Amatic SC"/>
              <a:sym typeface="Amatic SC"/>
            </a:endParaRPr>
          </a:p>
        </p:txBody>
      </p:sp>
      <p:pic>
        <p:nvPicPr>
          <p:cNvPr id="99" name="Google Shape;99;p17"/>
          <p:cNvPicPr preferRelativeResize="0"/>
          <p:nvPr/>
        </p:nvPicPr>
        <p:blipFill rotWithShape="1">
          <a:blip r:embed="rId3">
            <a:alphaModFix/>
          </a:blip>
          <a:srcRect b="0" l="2525" r="2516" t="0"/>
          <a:stretch/>
        </p:blipFill>
        <p:spPr>
          <a:xfrm>
            <a:off x="571500" y="1017600"/>
            <a:ext cx="6629400" cy="3546148"/>
          </a:xfrm>
          <a:prstGeom prst="rect">
            <a:avLst/>
          </a:prstGeom>
          <a:noFill/>
          <a:ln>
            <a:noFill/>
          </a:ln>
        </p:spPr>
      </p:pic>
      <p:sp>
        <p:nvSpPr>
          <p:cNvPr id="100" name="Google Shape;100;p17"/>
          <p:cNvSpPr txBox="1"/>
          <p:nvPr/>
        </p:nvSpPr>
        <p:spPr>
          <a:xfrm rot="-5400000">
            <a:off x="-562050" y="2562075"/>
            <a:ext cx="1962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Sample ACF</a:t>
            </a:r>
            <a:endParaRPr>
              <a:latin typeface="Calibri"/>
              <a:ea typeface="Calibri"/>
              <a:cs typeface="Calibri"/>
              <a:sym typeface="Calibri"/>
            </a:endParaRPr>
          </a:p>
        </p:txBody>
      </p:sp>
      <p:sp>
        <p:nvSpPr>
          <p:cNvPr id="101" name="Google Shape;101;p17"/>
          <p:cNvSpPr txBox="1"/>
          <p:nvPr/>
        </p:nvSpPr>
        <p:spPr>
          <a:xfrm>
            <a:off x="2905050" y="4400550"/>
            <a:ext cx="1962300" cy="4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Lag</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18"/>
          <p:cNvPicPr preferRelativeResize="0"/>
          <p:nvPr/>
        </p:nvPicPr>
        <p:blipFill rotWithShape="1">
          <a:blip r:embed="rId3">
            <a:alphaModFix/>
          </a:blip>
          <a:srcRect b="8916" l="0" r="0" t="8907"/>
          <a:stretch/>
        </p:blipFill>
        <p:spPr>
          <a:xfrm>
            <a:off x="-122250" y="0"/>
            <a:ext cx="9388500" cy="5143500"/>
          </a:xfrm>
          <a:prstGeom prst="rect">
            <a:avLst/>
          </a:prstGeom>
          <a:noFill/>
          <a:ln>
            <a:noFill/>
          </a:ln>
        </p:spPr>
      </p:pic>
      <p:sp>
        <p:nvSpPr>
          <p:cNvPr id="107" name="Google Shape;107;p18"/>
          <p:cNvSpPr txBox="1"/>
          <p:nvPr/>
        </p:nvSpPr>
        <p:spPr>
          <a:xfrm>
            <a:off x="87300" y="3333750"/>
            <a:ext cx="3924300" cy="89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sz="5000">
                <a:solidFill>
                  <a:srgbClr val="FFFFFF"/>
                </a:solidFill>
                <a:latin typeface="Waiting for the Sunrise"/>
                <a:ea typeface="Waiting for the Sunrise"/>
                <a:cs typeface="Waiting for the Sunrise"/>
                <a:sym typeface="Waiting for the Sunrise"/>
              </a:rPr>
              <a:t>CONCLUSIONES</a:t>
            </a:r>
            <a:endParaRPr b="1" sz="5000">
              <a:solidFill>
                <a:srgbClr val="FFFFFF"/>
              </a:solidFill>
              <a:latin typeface="Waiting for the Sunrise"/>
              <a:ea typeface="Waiting for the Sunrise"/>
              <a:cs typeface="Waiting for the Sunrise"/>
              <a:sym typeface="Waiting for the Sunrise"/>
            </a:endParaRPr>
          </a:p>
        </p:txBody>
      </p:sp>
      <p:pic>
        <p:nvPicPr>
          <p:cNvPr descr="Resultado de imagen para hawaiana sexy png" id="108" name="Google Shape;108;p18"/>
          <p:cNvPicPr preferRelativeResize="0"/>
          <p:nvPr/>
        </p:nvPicPr>
        <p:blipFill>
          <a:blip r:embed="rId4">
            <a:alphaModFix/>
          </a:blip>
          <a:stretch>
            <a:fillRect/>
          </a:stretch>
        </p:blipFill>
        <p:spPr>
          <a:xfrm>
            <a:off x="4867475" y="4541325"/>
            <a:ext cx="665275" cy="426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0"/>
            <a:ext cx="8832300" cy="101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s" sz="6000">
                <a:solidFill>
                  <a:srgbClr val="073763"/>
                </a:solidFill>
                <a:latin typeface="Amatic SC"/>
                <a:ea typeface="Amatic SC"/>
                <a:cs typeface="Amatic SC"/>
                <a:sym typeface="Amatic SC"/>
              </a:rPr>
              <a:t>Resultados testing </a:t>
            </a:r>
            <a:endParaRPr b="1" sz="3600">
              <a:solidFill>
                <a:srgbClr val="073763"/>
              </a:solidFill>
              <a:latin typeface="Amatic SC"/>
              <a:ea typeface="Amatic SC"/>
              <a:cs typeface="Amatic SC"/>
              <a:sym typeface="Amatic SC"/>
            </a:endParaRPr>
          </a:p>
        </p:txBody>
      </p:sp>
      <p:pic>
        <p:nvPicPr>
          <p:cNvPr id="114" name="Google Shape;114;p19"/>
          <p:cNvPicPr preferRelativeResize="0"/>
          <p:nvPr/>
        </p:nvPicPr>
        <p:blipFill>
          <a:blip r:embed="rId3">
            <a:alphaModFix/>
          </a:blip>
          <a:stretch>
            <a:fillRect/>
          </a:stretch>
        </p:blipFill>
        <p:spPr>
          <a:xfrm>
            <a:off x="571500" y="1017600"/>
            <a:ext cx="6629399" cy="3546149"/>
          </a:xfrm>
          <a:prstGeom prst="rect">
            <a:avLst/>
          </a:prstGeom>
          <a:noFill/>
          <a:ln>
            <a:noFill/>
          </a:ln>
        </p:spPr>
      </p:pic>
      <p:sp>
        <p:nvSpPr>
          <p:cNvPr id="115" name="Google Shape;115;p19"/>
          <p:cNvSpPr txBox="1"/>
          <p:nvPr/>
        </p:nvSpPr>
        <p:spPr>
          <a:xfrm rot="-5400000">
            <a:off x="-562050" y="2562075"/>
            <a:ext cx="1962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Cantidad de CO₂ (ppm)</a:t>
            </a:r>
            <a:endParaRPr>
              <a:latin typeface="Calibri"/>
              <a:ea typeface="Calibri"/>
              <a:cs typeface="Calibri"/>
              <a:sym typeface="Calibri"/>
            </a:endParaRPr>
          </a:p>
        </p:txBody>
      </p:sp>
      <p:sp>
        <p:nvSpPr>
          <p:cNvPr id="116" name="Google Shape;116;p19"/>
          <p:cNvSpPr txBox="1"/>
          <p:nvPr/>
        </p:nvSpPr>
        <p:spPr>
          <a:xfrm>
            <a:off x="2905050" y="4400550"/>
            <a:ext cx="1962300" cy="4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Cantidad de Meses</a:t>
            </a:r>
            <a:endParaRPr>
              <a:latin typeface="Calibri"/>
              <a:ea typeface="Calibri"/>
              <a:cs typeface="Calibri"/>
              <a:sym typeface="Calibri"/>
            </a:endParaRPr>
          </a:p>
        </p:txBody>
      </p:sp>
      <p:sp>
        <p:nvSpPr>
          <p:cNvPr id="117" name="Google Shape;117;p19"/>
          <p:cNvSpPr txBox="1"/>
          <p:nvPr/>
        </p:nvSpPr>
        <p:spPr>
          <a:xfrm>
            <a:off x="6610200" y="1763925"/>
            <a:ext cx="2533800" cy="20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Calibri"/>
                <a:ea typeface="Calibri"/>
                <a:cs typeface="Calibri"/>
                <a:sym typeface="Calibri"/>
              </a:rPr>
              <a:t>Cant. total de meses de la serie</a:t>
            </a:r>
            <a:endParaRPr sz="1200">
              <a:latin typeface="Calibri"/>
              <a:ea typeface="Calibri"/>
              <a:cs typeface="Calibri"/>
              <a:sym typeface="Calibri"/>
            </a:endParaRPr>
          </a:p>
          <a:p>
            <a:pPr indent="0" lvl="0" marL="0" rtl="0" algn="ctr">
              <a:spcBef>
                <a:spcPts val="0"/>
              </a:spcBef>
              <a:spcAft>
                <a:spcPts val="0"/>
              </a:spcAft>
              <a:buNone/>
            </a:pPr>
            <a:r>
              <a:rPr b="1" lang="es" sz="3000">
                <a:latin typeface="Calibri"/>
                <a:ea typeface="Calibri"/>
                <a:cs typeface="Calibri"/>
                <a:sym typeface="Calibri"/>
              </a:rPr>
              <a:t>724</a:t>
            </a:r>
            <a:endParaRPr b="1" sz="3000">
              <a:latin typeface="Calibri"/>
              <a:ea typeface="Calibri"/>
              <a:cs typeface="Calibri"/>
              <a:sym typeface="Calibri"/>
            </a:endParaRPr>
          </a:p>
          <a:p>
            <a:pPr indent="0" lvl="0" marL="0" rtl="0" algn="ctr">
              <a:spcBef>
                <a:spcPts val="0"/>
              </a:spcBef>
              <a:spcAft>
                <a:spcPts val="0"/>
              </a:spcAft>
              <a:buNone/>
            </a:pPr>
            <a:r>
              <a:rPr lang="es" sz="1200">
                <a:latin typeface="Calibri"/>
                <a:ea typeface="Calibri"/>
                <a:cs typeface="Calibri"/>
                <a:sym typeface="Calibri"/>
              </a:rPr>
              <a:t>Valor MIN de la serie:</a:t>
            </a:r>
            <a:endParaRPr sz="1200">
              <a:latin typeface="Calibri"/>
              <a:ea typeface="Calibri"/>
              <a:cs typeface="Calibri"/>
              <a:sym typeface="Calibri"/>
            </a:endParaRPr>
          </a:p>
          <a:p>
            <a:pPr indent="0" lvl="0" marL="0" rtl="0" algn="ctr">
              <a:spcBef>
                <a:spcPts val="0"/>
              </a:spcBef>
              <a:spcAft>
                <a:spcPts val="0"/>
              </a:spcAft>
              <a:buNone/>
            </a:pPr>
            <a:r>
              <a:rPr b="1" lang="es" sz="3000">
                <a:solidFill>
                  <a:srgbClr val="57B92D"/>
                </a:solidFill>
                <a:latin typeface="Calibri"/>
                <a:ea typeface="Calibri"/>
                <a:cs typeface="Calibri"/>
                <a:sym typeface="Calibri"/>
              </a:rPr>
              <a:t>312,66</a:t>
            </a:r>
            <a:endParaRPr b="1" sz="3000">
              <a:solidFill>
                <a:srgbClr val="57B92D"/>
              </a:solidFill>
              <a:latin typeface="Calibri"/>
              <a:ea typeface="Calibri"/>
              <a:cs typeface="Calibri"/>
              <a:sym typeface="Calibri"/>
            </a:endParaRPr>
          </a:p>
          <a:p>
            <a:pPr indent="0" lvl="0" marL="0" rtl="0" algn="ctr">
              <a:spcBef>
                <a:spcPts val="0"/>
              </a:spcBef>
              <a:spcAft>
                <a:spcPts val="0"/>
              </a:spcAft>
              <a:buNone/>
            </a:pPr>
            <a:r>
              <a:rPr lang="es" sz="1200">
                <a:latin typeface="Calibri"/>
                <a:ea typeface="Calibri"/>
                <a:cs typeface="Calibri"/>
                <a:sym typeface="Calibri"/>
              </a:rPr>
              <a:t>Valor MAX de la serie:</a:t>
            </a:r>
            <a:endParaRPr sz="1200">
              <a:latin typeface="Calibri"/>
              <a:ea typeface="Calibri"/>
              <a:cs typeface="Calibri"/>
              <a:sym typeface="Calibri"/>
            </a:endParaRPr>
          </a:p>
          <a:p>
            <a:pPr indent="0" lvl="0" marL="0" rtl="0" algn="ctr">
              <a:spcBef>
                <a:spcPts val="0"/>
              </a:spcBef>
              <a:spcAft>
                <a:spcPts val="0"/>
              </a:spcAft>
              <a:buNone/>
            </a:pPr>
            <a:r>
              <a:rPr b="1" lang="es" sz="3000">
                <a:solidFill>
                  <a:srgbClr val="990000"/>
                </a:solidFill>
                <a:latin typeface="Calibri"/>
                <a:ea typeface="Calibri"/>
                <a:cs typeface="Calibri"/>
                <a:sym typeface="Calibri"/>
              </a:rPr>
              <a:t>411,24</a:t>
            </a:r>
            <a:endParaRPr b="1" sz="3000">
              <a:solidFill>
                <a:srgbClr val="990000"/>
              </a:solidFill>
              <a:latin typeface="Calibri"/>
              <a:ea typeface="Calibri"/>
              <a:cs typeface="Calibri"/>
              <a:sym typeface="Calibri"/>
            </a:endParaRPr>
          </a:p>
          <a:p>
            <a:pPr indent="0" lvl="0" marL="0" rtl="0" algn="ctr">
              <a:spcBef>
                <a:spcPts val="0"/>
              </a:spcBef>
              <a:spcAft>
                <a:spcPts val="0"/>
              </a:spcAft>
              <a:buNone/>
            </a:pPr>
            <a:r>
              <a:t/>
            </a:r>
            <a:endParaRPr b="1" sz="3600">
              <a:latin typeface="Calibri"/>
              <a:ea typeface="Calibri"/>
              <a:cs typeface="Calibri"/>
              <a:sym typeface="Calibri"/>
            </a:endParaRPr>
          </a:p>
        </p:txBody>
      </p:sp>
      <p:sp>
        <p:nvSpPr>
          <p:cNvPr id="118" name="Google Shape;118;p19"/>
          <p:cNvSpPr txBox="1"/>
          <p:nvPr>
            <p:ph type="title"/>
          </p:nvPr>
        </p:nvSpPr>
        <p:spPr>
          <a:xfrm>
            <a:off x="311700" y="781050"/>
            <a:ext cx="7003500" cy="438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400">
                <a:latin typeface="Calibri"/>
                <a:ea typeface="Calibri"/>
                <a:cs typeface="Calibri"/>
                <a:sym typeface="Calibri"/>
              </a:rPr>
              <a:t>Modelo </a:t>
            </a:r>
            <a:r>
              <a:rPr b="1" lang="es" sz="1400">
                <a:latin typeface="Calibri"/>
                <a:ea typeface="Calibri"/>
                <a:cs typeface="Calibri"/>
                <a:sym typeface="Calibri"/>
              </a:rPr>
              <a:t>AAR+HSVD</a:t>
            </a:r>
            <a:endParaRPr b="1" sz="1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3400"/>
                                        <p:tgtEl>
                                          <p:spTgt spid="117"/>
                                        </p:tgtEl>
                                        <p:attrNameLst>
                                          <p:attrName>ppt_w</p:attrName>
                                        </p:attrNameLst>
                                      </p:cBhvr>
                                      <p:tavLst>
                                        <p:tav fmla="" tm="0">
                                          <p:val>
                                            <p:strVal val="0"/>
                                          </p:val>
                                        </p:tav>
                                        <p:tav fmla="" tm="100000">
                                          <p:val>
                                            <p:strVal val="#ppt_w"/>
                                          </p:val>
                                        </p:tav>
                                      </p:tavLst>
                                    </p:anim>
                                    <p:anim calcmode="lin" valueType="num">
                                      <p:cBhvr additive="base">
                                        <p:cTn dur="3400"/>
                                        <p:tgtEl>
                                          <p:spTgt spid="11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457200" y="1017600"/>
            <a:ext cx="6673652" cy="3382950"/>
          </a:xfrm>
          <a:prstGeom prst="rect">
            <a:avLst/>
          </a:prstGeom>
          <a:noFill/>
          <a:ln>
            <a:noFill/>
          </a:ln>
        </p:spPr>
      </p:pic>
      <p:sp>
        <p:nvSpPr>
          <p:cNvPr id="124" name="Google Shape;124;p20"/>
          <p:cNvSpPr txBox="1"/>
          <p:nvPr>
            <p:ph type="title"/>
          </p:nvPr>
        </p:nvSpPr>
        <p:spPr>
          <a:xfrm>
            <a:off x="311700" y="0"/>
            <a:ext cx="8832300" cy="101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s" sz="6000">
                <a:solidFill>
                  <a:srgbClr val="073763"/>
                </a:solidFill>
                <a:latin typeface="Amatic SC"/>
                <a:ea typeface="Amatic SC"/>
                <a:cs typeface="Amatic SC"/>
                <a:sym typeface="Amatic SC"/>
              </a:rPr>
              <a:t>Resultados testing </a:t>
            </a:r>
            <a:endParaRPr b="1" sz="3600">
              <a:solidFill>
                <a:srgbClr val="073763"/>
              </a:solidFill>
              <a:latin typeface="Amatic SC"/>
              <a:ea typeface="Amatic SC"/>
              <a:cs typeface="Amatic SC"/>
              <a:sym typeface="Amatic SC"/>
            </a:endParaRPr>
          </a:p>
        </p:txBody>
      </p:sp>
      <p:sp>
        <p:nvSpPr>
          <p:cNvPr id="125" name="Google Shape;125;p20"/>
          <p:cNvSpPr txBox="1"/>
          <p:nvPr/>
        </p:nvSpPr>
        <p:spPr>
          <a:xfrm rot="-5400000">
            <a:off x="-562050" y="2562075"/>
            <a:ext cx="1962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Cantidad de CO₂ (ppm)</a:t>
            </a:r>
            <a:endParaRPr>
              <a:latin typeface="Calibri"/>
              <a:ea typeface="Calibri"/>
              <a:cs typeface="Calibri"/>
              <a:sym typeface="Calibri"/>
            </a:endParaRPr>
          </a:p>
        </p:txBody>
      </p:sp>
      <p:sp>
        <p:nvSpPr>
          <p:cNvPr id="126" name="Google Shape;126;p20"/>
          <p:cNvSpPr txBox="1"/>
          <p:nvPr/>
        </p:nvSpPr>
        <p:spPr>
          <a:xfrm>
            <a:off x="2905050" y="4400550"/>
            <a:ext cx="1962300" cy="4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Cantidad de Meses</a:t>
            </a:r>
            <a:endParaRPr>
              <a:latin typeface="Calibri"/>
              <a:ea typeface="Calibri"/>
              <a:cs typeface="Calibri"/>
              <a:sym typeface="Calibri"/>
            </a:endParaRPr>
          </a:p>
        </p:txBody>
      </p:sp>
      <p:sp>
        <p:nvSpPr>
          <p:cNvPr id="127" name="Google Shape;127;p20"/>
          <p:cNvSpPr txBox="1"/>
          <p:nvPr/>
        </p:nvSpPr>
        <p:spPr>
          <a:xfrm>
            <a:off x="6610200" y="1763925"/>
            <a:ext cx="2533800" cy="20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Calibri"/>
                <a:ea typeface="Calibri"/>
                <a:cs typeface="Calibri"/>
                <a:sym typeface="Calibri"/>
              </a:rPr>
              <a:t>Cant. total de meses de la serie</a:t>
            </a:r>
            <a:endParaRPr sz="1200">
              <a:latin typeface="Calibri"/>
              <a:ea typeface="Calibri"/>
              <a:cs typeface="Calibri"/>
              <a:sym typeface="Calibri"/>
            </a:endParaRPr>
          </a:p>
          <a:p>
            <a:pPr indent="0" lvl="0" marL="0" rtl="0" algn="ctr">
              <a:spcBef>
                <a:spcPts val="0"/>
              </a:spcBef>
              <a:spcAft>
                <a:spcPts val="0"/>
              </a:spcAft>
              <a:buNone/>
            </a:pPr>
            <a:r>
              <a:rPr b="1" lang="es" sz="3000">
                <a:latin typeface="Calibri"/>
                <a:ea typeface="Calibri"/>
                <a:cs typeface="Calibri"/>
                <a:sym typeface="Calibri"/>
              </a:rPr>
              <a:t>724</a:t>
            </a:r>
            <a:endParaRPr b="1" sz="3000">
              <a:latin typeface="Calibri"/>
              <a:ea typeface="Calibri"/>
              <a:cs typeface="Calibri"/>
              <a:sym typeface="Calibri"/>
            </a:endParaRPr>
          </a:p>
          <a:p>
            <a:pPr indent="0" lvl="0" marL="0" rtl="0" algn="ctr">
              <a:spcBef>
                <a:spcPts val="0"/>
              </a:spcBef>
              <a:spcAft>
                <a:spcPts val="0"/>
              </a:spcAft>
              <a:buNone/>
            </a:pPr>
            <a:r>
              <a:rPr lang="es" sz="1200">
                <a:latin typeface="Calibri"/>
                <a:ea typeface="Calibri"/>
                <a:cs typeface="Calibri"/>
                <a:sym typeface="Calibri"/>
              </a:rPr>
              <a:t>Valor MIN de la serie:</a:t>
            </a:r>
            <a:endParaRPr sz="1200">
              <a:latin typeface="Calibri"/>
              <a:ea typeface="Calibri"/>
              <a:cs typeface="Calibri"/>
              <a:sym typeface="Calibri"/>
            </a:endParaRPr>
          </a:p>
          <a:p>
            <a:pPr indent="0" lvl="0" marL="0" rtl="0" algn="ctr">
              <a:spcBef>
                <a:spcPts val="0"/>
              </a:spcBef>
              <a:spcAft>
                <a:spcPts val="0"/>
              </a:spcAft>
              <a:buNone/>
            </a:pPr>
            <a:r>
              <a:rPr b="1" lang="es" sz="3000">
                <a:solidFill>
                  <a:srgbClr val="57B92D"/>
                </a:solidFill>
                <a:latin typeface="Calibri"/>
                <a:ea typeface="Calibri"/>
                <a:cs typeface="Calibri"/>
                <a:sym typeface="Calibri"/>
              </a:rPr>
              <a:t>312,66</a:t>
            </a:r>
            <a:endParaRPr b="1" sz="3000">
              <a:solidFill>
                <a:srgbClr val="57B92D"/>
              </a:solidFill>
              <a:latin typeface="Calibri"/>
              <a:ea typeface="Calibri"/>
              <a:cs typeface="Calibri"/>
              <a:sym typeface="Calibri"/>
            </a:endParaRPr>
          </a:p>
          <a:p>
            <a:pPr indent="0" lvl="0" marL="0" rtl="0" algn="ctr">
              <a:spcBef>
                <a:spcPts val="0"/>
              </a:spcBef>
              <a:spcAft>
                <a:spcPts val="0"/>
              </a:spcAft>
              <a:buNone/>
            </a:pPr>
            <a:r>
              <a:rPr lang="es" sz="1200">
                <a:latin typeface="Calibri"/>
                <a:ea typeface="Calibri"/>
                <a:cs typeface="Calibri"/>
                <a:sym typeface="Calibri"/>
              </a:rPr>
              <a:t>Valor MAX de la serie:</a:t>
            </a:r>
            <a:endParaRPr sz="1200">
              <a:latin typeface="Calibri"/>
              <a:ea typeface="Calibri"/>
              <a:cs typeface="Calibri"/>
              <a:sym typeface="Calibri"/>
            </a:endParaRPr>
          </a:p>
          <a:p>
            <a:pPr indent="0" lvl="0" marL="0" rtl="0" algn="ctr">
              <a:spcBef>
                <a:spcPts val="0"/>
              </a:spcBef>
              <a:spcAft>
                <a:spcPts val="0"/>
              </a:spcAft>
              <a:buNone/>
            </a:pPr>
            <a:r>
              <a:rPr b="1" lang="es" sz="3000">
                <a:solidFill>
                  <a:srgbClr val="990000"/>
                </a:solidFill>
                <a:latin typeface="Calibri"/>
                <a:ea typeface="Calibri"/>
                <a:cs typeface="Calibri"/>
                <a:sym typeface="Calibri"/>
              </a:rPr>
              <a:t>411,24</a:t>
            </a:r>
            <a:endParaRPr b="1" sz="3000">
              <a:solidFill>
                <a:srgbClr val="990000"/>
              </a:solidFill>
              <a:latin typeface="Calibri"/>
              <a:ea typeface="Calibri"/>
              <a:cs typeface="Calibri"/>
              <a:sym typeface="Calibri"/>
            </a:endParaRPr>
          </a:p>
          <a:p>
            <a:pPr indent="0" lvl="0" marL="0" rtl="0" algn="ctr">
              <a:spcBef>
                <a:spcPts val="0"/>
              </a:spcBef>
              <a:spcAft>
                <a:spcPts val="0"/>
              </a:spcAft>
              <a:buNone/>
            </a:pPr>
            <a:r>
              <a:t/>
            </a:r>
            <a:endParaRPr b="1" sz="3600">
              <a:latin typeface="Calibri"/>
              <a:ea typeface="Calibri"/>
              <a:cs typeface="Calibri"/>
              <a:sym typeface="Calibri"/>
            </a:endParaRPr>
          </a:p>
        </p:txBody>
      </p:sp>
      <p:sp>
        <p:nvSpPr>
          <p:cNvPr id="128" name="Google Shape;128;p20"/>
          <p:cNvSpPr txBox="1"/>
          <p:nvPr>
            <p:ph type="title"/>
          </p:nvPr>
        </p:nvSpPr>
        <p:spPr>
          <a:xfrm>
            <a:off x="311700" y="781050"/>
            <a:ext cx="7003500" cy="438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400">
                <a:latin typeface="Calibri"/>
                <a:ea typeface="Calibri"/>
                <a:cs typeface="Calibri"/>
                <a:sym typeface="Calibri"/>
              </a:rPr>
              <a:t>Modelo </a:t>
            </a:r>
            <a:r>
              <a:rPr b="1" lang="es" sz="1400">
                <a:latin typeface="Calibri"/>
                <a:ea typeface="Calibri"/>
                <a:cs typeface="Calibri"/>
                <a:sym typeface="Calibri"/>
              </a:rPr>
              <a:t>AAR+HSVD</a:t>
            </a:r>
            <a:endParaRPr b="1" sz="1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3400"/>
                                        <p:tgtEl>
                                          <p:spTgt spid="127"/>
                                        </p:tgtEl>
                                        <p:attrNameLst>
                                          <p:attrName>ppt_w</p:attrName>
                                        </p:attrNameLst>
                                      </p:cBhvr>
                                      <p:tavLst>
                                        <p:tav fmla="" tm="0">
                                          <p:val>
                                            <p:strVal val="0"/>
                                          </p:val>
                                        </p:tav>
                                        <p:tav fmla="" tm="100000">
                                          <p:val>
                                            <p:strVal val="#ppt_w"/>
                                          </p:val>
                                        </p:tav>
                                      </p:tavLst>
                                    </p:anim>
                                    <p:anim calcmode="lin" valueType="num">
                                      <p:cBhvr additive="base">
                                        <p:cTn dur="3400"/>
                                        <p:tgtEl>
                                          <p:spTgt spid="12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0"/>
            <a:ext cx="8832300" cy="1017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s" sz="6000">
                <a:solidFill>
                  <a:srgbClr val="073763"/>
                </a:solidFill>
                <a:latin typeface="Amatic SC"/>
                <a:ea typeface="Amatic SC"/>
                <a:cs typeface="Amatic SC"/>
                <a:sym typeface="Amatic SC"/>
              </a:rPr>
              <a:t>Resultados testing </a:t>
            </a:r>
            <a:endParaRPr b="1" sz="3600">
              <a:solidFill>
                <a:srgbClr val="073763"/>
              </a:solidFill>
              <a:latin typeface="Amatic SC"/>
              <a:ea typeface="Amatic SC"/>
              <a:cs typeface="Amatic SC"/>
              <a:sym typeface="Amatic SC"/>
            </a:endParaRPr>
          </a:p>
        </p:txBody>
      </p:sp>
      <p:pic>
        <p:nvPicPr>
          <p:cNvPr id="134" name="Google Shape;134;p21"/>
          <p:cNvPicPr preferRelativeResize="0"/>
          <p:nvPr/>
        </p:nvPicPr>
        <p:blipFill>
          <a:blip r:embed="rId3">
            <a:alphaModFix/>
          </a:blip>
          <a:stretch>
            <a:fillRect/>
          </a:stretch>
        </p:blipFill>
        <p:spPr>
          <a:xfrm>
            <a:off x="571500" y="1017600"/>
            <a:ext cx="6629399" cy="3546149"/>
          </a:xfrm>
          <a:prstGeom prst="rect">
            <a:avLst/>
          </a:prstGeom>
          <a:noFill/>
          <a:ln>
            <a:noFill/>
          </a:ln>
        </p:spPr>
      </p:pic>
      <p:sp>
        <p:nvSpPr>
          <p:cNvPr id="135" name="Google Shape;135;p21"/>
          <p:cNvSpPr txBox="1"/>
          <p:nvPr/>
        </p:nvSpPr>
        <p:spPr>
          <a:xfrm rot="-5400000">
            <a:off x="-562050" y="2562075"/>
            <a:ext cx="1962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Cantidad de CO₂ (ppm)</a:t>
            </a:r>
            <a:endParaRPr>
              <a:latin typeface="Calibri"/>
              <a:ea typeface="Calibri"/>
              <a:cs typeface="Calibri"/>
              <a:sym typeface="Calibri"/>
            </a:endParaRPr>
          </a:p>
        </p:txBody>
      </p:sp>
      <p:sp>
        <p:nvSpPr>
          <p:cNvPr id="136" name="Google Shape;136;p21"/>
          <p:cNvSpPr txBox="1"/>
          <p:nvPr/>
        </p:nvSpPr>
        <p:spPr>
          <a:xfrm>
            <a:off x="2905050" y="4400550"/>
            <a:ext cx="1962300" cy="4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latin typeface="Calibri"/>
                <a:ea typeface="Calibri"/>
                <a:cs typeface="Calibri"/>
                <a:sym typeface="Calibri"/>
              </a:rPr>
              <a:t>Cantidad de Meses</a:t>
            </a:r>
            <a:endParaRPr>
              <a:latin typeface="Calibri"/>
              <a:ea typeface="Calibri"/>
              <a:cs typeface="Calibri"/>
              <a:sym typeface="Calibri"/>
            </a:endParaRPr>
          </a:p>
        </p:txBody>
      </p:sp>
      <p:sp>
        <p:nvSpPr>
          <p:cNvPr id="137" name="Google Shape;137;p21"/>
          <p:cNvSpPr txBox="1"/>
          <p:nvPr/>
        </p:nvSpPr>
        <p:spPr>
          <a:xfrm>
            <a:off x="6610200" y="1763925"/>
            <a:ext cx="2533800" cy="20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latin typeface="Calibri"/>
                <a:ea typeface="Calibri"/>
                <a:cs typeface="Calibri"/>
                <a:sym typeface="Calibri"/>
              </a:rPr>
              <a:t>Cant. total de meses de la serie</a:t>
            </a:r>
            <a:endParaRPr sz="1200">
              <a:latin typeface="Calibri"/>
              <a:ea typeface="Calibri"/>
              <a:cs typeface="Calibri"/>
              <a:sym typeface="Calibri"/>
            </a:endParaRPr>
          </a:p>
          <a:p>
            <a:pPr indent="0" lvl="0" marL="0" rtl="0" algn="ctr">
              <a:spcBef>
                <a:spcPts val="0"/>
              </a:spcBef>
              <a:spcAft>
                <a:spcPts val="0"/>
              </a:spcAft>
              <a:buNone/>
            </a:pPr>
            <a:r>
              <a:rPr b="1" lang="es" sz="3000">
                <a:latin typeface="Calibri"/>
                <a:ea typeface="Calibri"/>
                <a:cs typeface="Calibri"/>
                <a:sym typeface="Calibri"/>
              </a:rPr>
              <a:t>724</a:t>
            </a:r>
            <a:endParaRPr b="1" sz="3000">
              <a:latin typeface="Calibri"/>
              <a:ea typeface="Calibri"/>
              <a:cs typeface="Calibri"/>
              <a:sym typeface="Calibri"/>
            </a:endParaRPr>
          </a:p>
          <a:p>
            <a:pPr indent="0" lvl="0" marL="0" rtl="0" algn="ctr">
              <a:spcBef>
                <a:spcPts val="0"/>
              </a:spcBef>
              <a:spcAft>
                <a:spcPts val="0"/>
              </a:spcAft>
              <a:buNone/>
            </a:pPr>
            <a:r>
              <a:rPr lang="es" sz="1200">
                <a:latin typeface="Calibri"/>
                <a:ea typeface="Calibri"/>
                <a:cs typeface="Calibri"/>
                <a:sym typeface="Calibri"/>
              </a:rPr>
              <a:t>Valor MIN de la serie:</a:t>
            </a:r>
            <a:endParaRPr sz="1200">
              <a:latin typeface="Calibri"/>
              <a:ea typeface="Calibri"/>
              <a:cs typeface="Calibri"/>
              <a:sym typeface="Calibri"/>
            </a:endParaRPr>
          </a:p>
          <a:p>
            <a:pPr indent="0" lvl="0" marL="0" rtl="0" algn="ctr">
              <a:spcBef>
                <a:spcPts val="0"/>
              </a:spcBef>
              <a:spcAft>
                <a:spcPts val="0"/>
              </a:spcAft>
              <a:buNone/>
            </a:pPr>
            <a:r>
              <a:rPr b="1" lang="es" sz="3000">
                <a:solidFill>
                  <a:srgbClr val="57B92D"/>
                </a:solidFill>
                <a:latin typeface="Calibri"/>
                <a:ea typeface="Calibri"/>
                <a:cs typeface="Calibri"/>
                <a:sym typeface="Calibri"/>
              </a:rPr>
              <a:t>312,66</a:t>
            </a:r>
            <a:endParaRPr b="1" sz="3000">
              <a:solidFill>
                <a:srgbClr val="57B92D"/>
              </a:solidFill>
              <a:latin typeface="Calibri"/>
              <a:ea typeface="Calibri"/>
              <a:cs typeface="Calibri"/>
              <a:sym typeface="Calibri"/>
            </a:endParaRPr>
          </a:p>
          <a:p>
            <a:pPr indent="0" lvl="0" marL="0" rtl="0" algn="ctr">
              <a:spcBef>
                <a:spcPts val="0"/>
              </a:spcBef>
              <a:spcAft>
                <a:spcPts val="0"/>
              </a:spcAft>
              <a:buNone/>
            </a:pPr>
            <a:r>
              <a:rPr lang="es" sz="1200">
                <a:latin typeface="Calibri"/>
                <a:ea typeface="Calibri"/>
                <a:cs typeface="Calibri"/>
                <a:sym typeface="Calibri"/>
              </a:rPr>
              <a:t>Valor MAX de la serie:</a:t>
            </a:r>
            <a:endParaRPr sz="1200">
              <a:latin typeface="Calibri"/>
              <a:ea typeface="Calibri"/>
              <a:cs typeface="Calibri"/>
              <a:sym typeface="Calibri"/>
            </a:endParaRPr>
          </a:p>
          <a:p>
            <a:pPr indent="0" lvl="0" marL="0" rtl="0" algn="ctr">
              <a:spcBef>
                <a:spcPts val="0"/>
              </a:spcBef>
              <a:spcAft>
                <a:spcPts val="0"/>
              </a:spcAft>
              <a:buNone/>
            </a:pPr>
            <a:r>
              <a:rPr b="1" lang="es" sz="3000">
                <a:solidFill>
                  <a:srgbClr val="990000"/>
                </a:solidFill>
                <a:latin typeface="Calibri"/>
                <a:ea typeface="Calibri"/>
                <a:cs typeface="Calibri"/>
                <a:sym typeface="Calibri"/>
              </a:rPr>
              <a:t>411,24</a:t>
            </a:r>
            <a:endParaRPr b="1" sz="3000">
              <a:solidFill>
                <a:srgbClr val="990000"/>
              </a:solidFill>
              <a:latin typeface="Calibri"/>
              <a:ea typeface="Calibri"/>
              <a:cs typeface="Calibri"/>
              <a:sym typeface="Calibri"/>
            </a:endParaRPr>
          </a:p>
          <a:p>
            <a:pPr indent="0" lvl="0" marL="0" rtl="0" algn="ctr">
              <a:spcBef>
                <a:spcPts val="0"/>
              </a:spcBef>
              <a:spcAft>
                <a:spcPts val="0"/>
              </a:spcAft>
              <a:buNone/>
            </a:pPr>
            <a:r>
              <a:t/>
            </a:r>
            <a:endParaRPr b="1" sz="3600">
              <a:latin typeface="Calibri"/>
              <a:ea typeface="Calibri"/>
              <a:cs typeface="Calibri"/>
              <a:sym typeface="Calibri"/>
            </a:endParaRPr>
          </a:p>
        </p:txBody>
      </p:sp>
      <p:sp>
        <p:nvSpPr>
          <p:cNvPr id="138" name="Google Shape;138;p21"/>
          <p:cNvSpPr txBox="1"/>
          <p:nvPr>
            <p:ph type="title"/>
          </p:nvPr>
        </p:nvSpPr>
        <p:spPr>
          <a:xfrm>
            <a:off x="311700" y="781050"/>
            <a:ext cx="7003500" cy="438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400">
                <a:latin typeface="Calibri"/>
                <a:ea typeface="Calibri"/>
                <a:cs typeface="Calibri"/>
                <a:sym typeface="Calibri"/>
              </a:rPr>
              <a:t>Modelo </a:t>
            </a:r>
            <a:r>
              <a:rPr b="1" lang="es" sz="1400">
                <a:latin typeface="Calibri"/>
                <a:ea typeface="Calibri"/>
                <a:cs typeface="Calibri"/>
                <a:sym typeface="Calibri"/>
              </a:rPr>
              <a:t>Aditiva+SVM+HSVD</a:t>
            </a:r>
            <a:endParaRPr b="1" sz="1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3400"/>
                                        <p:tgtEl>
                                          <p:spTgt spid="137"/>
                                        </p:tgtEl>
                                        <p:attrNameLst>
                                          <p:attrName>ppt_w</p:attrName>
                                        </p:attrNameLst>
                                      </p:cBhvr>
                                      <p:tavLst>
                                        <p:tav fmla="" tm="0">
                                          <p:val>
                                            <p:strVal val="0"/>
                                          </p:val>
                                        </p:tav>
                                        <p:tav fmla="" tm="100000">
                                          <p:val>
                                            <p:strVal val="#ppt_w"/>
                                          </p:val>
                                        </p:tav>
                                      </p:tavLst>
                                    </p:anim>
                                    <p:anim calcmode="lin" valueType="num">
                                      <p:cBhvr additive="base">
                                        <p:cTn dur="3400"/>
                                        <p:tgtEl>
                                          <p:spTgt spid="13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